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libri" pitchFamily="3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6" d="100"/>
          <a:sy n="36" d="100"/>
        </p:scale>
        <p:origin x="-576" y="1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2025-06-28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2025-06-28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2025-06-28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2025-06-28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2025-06-28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2025-06-28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2025-06-28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2025-06-28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2025-06-28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2025-06-28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2025-06-28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2025-06-28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6.png"/><Relationship Id="rId5" Type="http://schemas.openxmlformats.org/officeDocument/2006/relationships/image" Target="../media/image4.svg"/><Relationship Id="rId10" Type="http://schemas.openxmlformats.org/officeDocument/2006/relationships/image" Target="../media/image5.jpeg"/><Relationship Id="rId4" Type="http://schemas.openxmlformats.org/officeDocument/2006/relationships/image" Target="../media/image2.png"/><Relationship Id="rId9" Type="http://schemas.openxmlformats.org/officeDocument/2006/relationships/image" Target="../media/image8.sv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4.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16.png"/><Relationship Id="rId4" Type="http://schemas.openxmlformats.org/officeDocument/2006/relationships/image" Target="../media/image32.jpeg"/></Relationships>
</file>

<file path=ppt/slides/_rels/slide11.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7.svg"/><Relationship Id="rId7" Type="http://schemas.openxmlformats.org/officeDocument/2006/relationships/image" Target="../media/image3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16.png"/><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3" Type="http://schemas.openxmlformats.org/officeDocument/2006/relationships/image" Target="../media/image60.svg"/><Relationship Id="rId7" Type="http://schemas.openxmlformats.org/officeDocument/2006/relationships/image" Target="../media/image64.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62.sv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19.svg"/><Relationship Id="rId3" Type="http://schemas.openxmlformats.org/officeDocument/2006/relationships/image" Target="../media/image66.svg"/><Relationship Id="rId7" Type="http://schemas.openxmlformats.org/officeDocument/2006/relationships/image" Target="../media/image68.svg"/><Relationship Id="rId12" Type="http://schemas.openxmlformats.org/officeDocument/2006/relationships/image" Target="../media/image10.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svg"/><Relationship Id="rId5" Type="http://schemas.openxmlformats.org/officeDocument/2006/relationships/image" Target="../media/image25.svg"/><Relationship Id="rId15" Type="http://schemas.openxmlformats.org/officeDocument/2006/relationships/image" Target="../media/image72.svg"/><Relationship Id="rId10" Type="http://schemas.openxmlformats.org/officeDocument/2006/relationships/image" Target="../media/image2.png"/><Relationship Id="rId4" Type="http://schemas.openxmlformats.org/officeDocument/2006/relationships/image" Target="../media/image13.png"/><Relationship Id="rId9" Type="http://schemas.openxmlformats.org/officeDocument/2006/relationships/image" Target="../media/image70.svg"/><Relationship Id="rId14"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80.svg"/><Relationship Id="rId3" Type="http://schemas.openxmlformats.org/officeDocument/2006/relationships/image" Target="../media/image74.svg"/><Relationship Id="rId7" Type="http://schemas.openxmlformats.org/officeDocument/2006/relationships/image" Target="../media/image78.svg"/><Relationship Id="rId12"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25.svg"/><Relationship Id="rId5" Type="http://schemas.openxmlformats.org/officeDocument/2006/relationships/image" Target="../media/image76.svg"/><Relationship Id="rId10" Type="http://schemas.openxmlformats.org/officeDocument/2006/relationships/image" Target="../media/image13.png"/><Relationship Id="rId4" Type="http://schemas.openxmlformats.org/officeDocument/2006/relationships/image" Target="../media/image45.png"/><Relationship Id="rId9" Type="http://schemas.openxmlformats.org/officeDocument/2006/relationships/image" Target="../media/image13.svg"/></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19.svg"/><Relationship Id="rId3" Type="http://schemas.openxmlformats.org/officeDocument/2006/relationships/image" Target="../media/image66.svg"/><Relationship Id="rId7" Type="http://schemas.openxmlformats.org/officeDocument/2006/relationships/image" Target="../media/image68.svg"/><Relationship Id="rId12" Type="http://schemas.openxmlformats.org/officeDocument/2006/relationships/image" Target="../media/image10.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svg"/><Relationship Id="rId5" Type="http://schemas.openxmlformats.org/officeDocument/2006/relationships/image" Target="../media/image25.svg"/><Relationship Id="rId15" Type="http://schemas.openxmlformats.org/officeDocument/2006/relationships/image" Target="../media/image72.svg"/><Relationship Id="rId10" Type="http://schemas.openxmlformats.org/officeDocument/2006/relationships/image" Target="../media/image2.png"/><Relationship Id="rId4" Type="http://schemas.openxmlformats.org/officeDocument/2006/relationships/image" Target="../media/image13.png"/><Relationship Id="rId9" Type="http://schemas.openxmlformats.org/officeDocument/2006/relationships/image" Target="../media/image70.svg"/><Relationship Id="rId14"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6.png"/><Relationship Id="rId5" Type="http://schemas.openxmlformats.org/officeDocument/2006/relationships/image" Target="../media/image4.svg"/><Relationship Id="rId10" Type="http://schemas.openxmlformats.org/officeDocument/2006/relationships/image" Target="../media/image19.jpeg"/><Relationship Id="rId4" Type="http://schemas.openxmlformats.org/officeDocument/2006/relationships/image" Target="../media/image2.png"/><Relationship Id="rId9" Type="http://schemas.openxmlformats.org/officeDocument/2006/relationships/image" Target="../media/image8.svg"/><Relationship Id="rId14" Type="http://schemas.openxmlformats.org/officeDocument/2006/relationships/image" Target="../media/image13.sv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svg"/><Relationship Id="rId3" Type="http://schemas.openxmlformats.org/officeDocument/2006/relationships/image" Target="../media/image15.svg"/><Relationship Id="rId7" Type="http://schemas.openxmlformats.org/officeDocument/2006/relationships/image" Target="../media/image2.svg"/><Relationship Id="rId12"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4.svg"/><Relationship Id="rId5" Type="http://schemas.openxmlformats.org/officeDocument/2006/relationships/image" Target="../media/image6.svg"/><Relationship Id="rId15" Type="http://schemas.openxmlformats.org/officeDocument/2006/relationships/image" Target="../media/image13.svg"/><Relationship Id="rId10"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17.svg"/><Relationship Id="rId1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3.sv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16.png"/><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sv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34.svg"/><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svg"/><Relationship Id="rId7"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43.svg"/><Relationship Id="rId4" Type="http://schemas.openxmlformats.org/officeDocument/2006/relationships/image" Target="../media/image24.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29.pn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16.png"/><Relationship Id="rId4" Type="http://schemas.openxmlformats.org/officeDocument/2006/relationships/image" Target="../media/image31.jpeg"/></Relationships>
</file>

<file path=ppt/slides/_rels/slide9.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3.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16.png"/><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53DA"/>
        </a:solidFill>
        <a:effectLst/>
      </p:bgPr>
    </p:bg>
    <p:spTree>
      <p:nvGrpSpPr>
        <p:cNvPr id="1" name=""/>
        <p:cNvGrpSpPr/>
        <p:nvPr/>
      </p:nvGrpSpPr>
      <p:grpSpPr>
        <a:xfrm>
          <a:off x="0" y="0"/>
          <a:ext cx="0" cy="0"/>
          <a:chOff x="0" y="0"/>
          <a:chExt cx="0" cy="0"/>
        </a:xfrm>
      </p:grpSpPr>
      <p:sp>
        <p:nvSpPr>
          <p:cNvPr id="2" name="Freeform 2"/>
          <p:cNvSpPr/>
          <p:nvPr/>
        </p:nvSpPr>
        <p:spPr>
          <a:xfrm rot="-665651">
            <a:off x="-374163" y="7063110"/>
            <a:ext cx="3363430" cy="4223485"/>
          </a:xfrm>
          <a:custGeom>
            <a:avLst/>
            <a:gdLst/>
            <a:ahLst/>
            <a:cxnLst/>
            <a:rect l="l" t="t" r="r" b="b"/>
            <a:pathLst>
              <a:path w="3363430" h="4223485">
                <a:moveTo>
                  <a:pt x="0" y="0"/>
                </a:moveTo>
                <a:lnTo>
                  <a:pt x="3363430" y="0"/>
                </a:lnTo>
                <a:lnTo>
                  <a:pt x="3363430" y="4223485"/>
                </a:lnTo>
                <a:lnTo>
                  <a:pt x="0" y="422348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rot="-63469">
            <a:off x="699475" y="1272652"/>
            <a:ext cx="16255606" cy="7982552"/>
            <a:chOff x="0" y="0"/>
            <a:chExt cx="4281312" cy="2102401"/>
          </a:xfrm>
        </p:grpSpPr>
        <p:sp>
          <p:nvSpPr>
            <p:cNvPr id="4" name="Freeform 4"/>
            <p:cNvSpPr/>
            <p:nvPr/>
          </p:nvSpPr>
          <p:spPr>
            <a:xfrm>
              <a:off x="0" y="0"/>
              <a:ext cx="4281312" cy="2102401"/>
            </a:xfrm>
            <a:custGeom>
              <a:avLst/>
              <a:gdLst/>
              <a:ahLst/>
              <a:cxnLst/>
              <a:rect l="l" t="t" r="r" b="b"/>
              <a:pathLst>
                <a:path w="4281312" h="2102401">
                  <a:moveTo>
                    <a:pt x="0" y="0"/>
                  </a:moveTo>
                  <a:lnTo>
                    <a:pt x="4281312" y="0"/>
                  </a:lnTo>
                  <a:lnTo>
                    <a:pt x="4281312" y="2102401"/>
                  </a:lnTo>
                  <a:lnTo>
                    <a:pt x="0" y="2102401"/>
                  </a:lnTo>
                  <a:close/>
                </a:path>
              </a:pathLst>
            </a:custGeom>
            <a:solidFill>
              <a:srgbClr val="003CBE"/>
            </a:solidFill>
            <a:ln w="19050" cap="sq">
              <a:solidFill>
                <a:srgbClr val="000000"/>
              </a:solidFill>
              <a:prstDash val="solid"/>
              <a:miter/>
            </a:ln>
          </p:spPr>
        </p:sp>
        <p:sp>
          <p:nvSpPr>
            <p:cNvPr id="5" name="TextBox 5"/>
            <p:cNvSpPr txBox="1"/>
            <p:nvPr/>
          </p:nvSpPr>
          <p:spPr>
            <a:xfrm>
              <a:off x="0" y="28575"/>
              <a:ext cx="4281312" cy="2073826"/>
            </a:xfrm>
            <a:prstGeom prst="rect">
              <a:avLst/>
            </a:prstGeom>
          </p:spPr>
          <p:txBody>
            <a:bodyPr lIns="50800" tIns="50800" rIns="50800" bIns="50800" rtlCol="0" anchor="ctr"/>
            <a:lstStyle/>
            <a:p>
              <a:pPr marL="0" lvl="0" indent="0" algn="ctr">
                <a:lnSpc>
                  <a:spcPts val="2694"/>
                </a:lnSpc>
                <a:spcBef>
                  <a:spcPct val="0"/>
                </a:spcBef>
              </a:pPr>
              <a:endParaRPr>
                <a:latin typeface="Times New Roman" pitchFamily="18" charset="0"/>
                <a:cs typeface="Times New Roman" pitchFamily="18" charset="0"/>
              </a:endParaRPr>
            </a:p>
          </p:txBody>
        </p:sp>
      </p:grpSp>
      <p:sp>
        <p:nvSpPr>
          <p:cNvPr id="6" name="Freeform 6"/>
          <p:cNvSpPr/>
          <p:nvPr/>
        </p:nvSpPr>
        <p:spPr>
          <a:xfrm rot="553988">
            <a:off x="13519037" y="3915441"/>
            <a:ext cx="5448532" cy="4937732"/>
          </a:xfrm>
          <a:custGeom>
            <a:avLst/>
            <a:gdLst/>
            <a:ahLst/>
            <a:cxnLst/>
            <a:rect l="l" t="t" r="r" b="b"/>
            <a:pathLst>
              <a:path w="5448532" h="4937732">
                <a:moveTo>
                  <a:pt x="0" y="0"/>
                </a:moveTo>
                <a:lnTo>
                  <a:pt x="5448532" y="0"/>
                </a:lnTo>
                <a:lnTo>
                  <a:pt x="5448532" y="4937732"/>
                </a:lnTo>
                <a:lnTo>
                  <a:pt x="0" y="493773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rot="9799252">
            <a:off x="-648845" y="-154798"/>
            <a:ext cx="3658709" cy="1234814"/>
          </a:xfrm>
          <a:custGeom>
            <a:avLst/>
            <a:gdLst/>
            <a:ahLst/>
            <a:cxnLst/>
            <a:rect l="l" t="t" r="r" b="b"/>
            <a:pathLst>
              <a:path w="3658709" h="1234814">
                <a:moveTo>
                  <a:pt x="0" y="0"/>
                </a:moveTo>
                <a:lnTo>
                  <a:pt x="3658709" y="0"/>
                </a:lnTo>
                <a:lnTo>
                  <a:pt x="3658709" y="1234814"/>
                </a:lnTo>
                <a:lnTo>
                  <a:pt x="0" y="123481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Freeform 8"/>
          <p:cNvSpPr/>
          <p:nvPr/>
        </p:nvSpPr>
        <p:spPr>
          <a:xfrm rot="-216278">
            <a:off x="10442914" y="8763903"/>
            <a:ext cx="3829835" cy="988794"/>
          </a:xfrm>
          <a:custGeom>
            <a:avLst/>
            <a:gdLst/>
            <a:ahLst/>
            <a:cxnLst/>
            <a:rect l="l" t="t" r="r" b="b"/>
            <a:pathLst>
              <a:path w="3829835" h="988794">
                <a:moveTo>
                  <a:pt x="0" y="0"/>
                </a:moveTo>
                <a:lnTo>
                  <a:pt x="3829835" y="0"/>
                </a:lnTo>
                <a:lnTo>
                  <a:pt x="3829835" y="988794"/>
                </a:lnTo>
                <a:lnTo>
                  <a:pt x="0" y="98879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nvGrpSpPr>
          <p:cNvPr id="9" name="Group 9"/>
          <p:cNvGrpSpPr/>
          <p:nvPr/>
        </p:nvGrpSpPr>
        <p:grpSpPr>
          <a:xfrm rot="262115">
            <a:off x="11282301" y="2160614"/>
            <a:ext cx="7354870" cy="5852290"/>
            <a:chOff x="0" y="0"/>
            <a:chExt cx="1021487" cy="812800"/>
          </a:xfrm>
        </p:grpSpPr>
        <p:sp>
          <p:nvSpPr>
            <p:cNvPr id="10" name="Freeform 10"/>
            <p:cNvSpPr/>
            <p:nvPr/>
          </p:nvSpPr>
          <p:spPr>
            <a:xfrm>
              <a:off x="0" y="0"/>
              <a:ext cx="1021487" cy="812800"/>
            </a:xfrm>
            <a:custGeom>
              <a:avLst/>
              <a:gdLst/>
              <a:ahLst/>
              <a:cxnLst/>
              <a:rect l="l" t="t" r="r" b="b"/>
              <a:pathLst>
                <a:path w="1021487" h="812800">
                  <a:moveTo>
                    <a:pt x="0" y="0"/>
                  </a:moveTo>
                  <a:lnTo>
                    <a:pt x="1021487" y="0"/>
                  </a:lnTo>
                  <a:lnTo>
                    <a:pt x="1021487" y="812800"/>
                  </a:lnTo>
                  <a:lnTo>
                    <a:pt x="0" y="812800"/>
                  </a:lnTo>
                  <a:close/>
                </a:path>
              </a:pathLst>
            </a:custGeom>
            <a:solidFill>
              <a:srgbClr val="003CBE"/>
            </a:solidFill>
            <a:ln w="19050" cap="sq">
              <a:solidFill>
                <a:srgbClr val="000000"/>
              </a:solidFill>
              <a:prstDash val="solid"/>
              <a:miter/>
            </a:ln>
          </p:spPr>
        </p:sp>
        <p:sp>
          <p:nvSpPr>
            <p:cNvPr id="11" name="TextBox 11"/>
            <p:cNvSpPr txBox="1"/>
            <p:nvPr/>
          </p:nvSpPr>
          <p:spPr>
            <a:xfrm>
              <a:off x="0" y="28575"/>
              <a:ext cx="1021487" cy="784225"/>
            </a:xfrm>
            <a:prstGeom prst="rect">
              <a:avLst/>
            </a:prstGeom>
          </p:spPr>
          <p:txBody>
            <a:bodyPr lIns="52802" tIns="52802" rIns="52802" bIns="52802" rtlCol="0" anchor="ctr"/>
            <a:lstStyle/>
            <a:p>
              <a:pPr marL="0" lvl="0" indent="0" algn="ctr">
                <a:lnSpc>
                  <a:spcPts val="2694"/>
                </a:lnSpc>
                <a:spcBef>
                  <a:spcPct val="0"/>
                </a:spcBef>
              </a:pPr>
              <a:endParaRPr>
                <a:latin typeface="Times New Roman" pitchFamily="18" charset="0"/>
                <a:cs typeface="Times New Roman" pitchFamily="18" charset="0"/>
              </a:endParaRPr>
            </a:p>
          </p:txBody>
        </p:sp>
      </p:grpSp>
      <p:grpSp>
        <p:nvGrpSpPr>
          <p:cNvPr id="12" name="Group 12"/>
          <p:cNvGrpSpPr/>
          <p:nvPr/>
        </p:nvGrpSpPr>
        <p:grpSpPr>
          <a:xfrm rot="274619">
            <a:off x="11570764" y="2466396"/>
            <a:ext cx="7079319" cy="5277879"/>
            <a:chOff x="0" y="0"/>
            <a:chExt cx="1090224" cy="812800"/>
          </a:xfrm>
        </p:grpSpPr>
        <p:sp>
          <p:nvSpPr>
            <p:cNvPr id="13" name="Freeform 13"/>
            <p:cNvSpPr/>
            <p:nvPr/>
          </p:nvSpPr>
          <p:spPr>
            <a:xfrm>
              <a:off x="0" y="0"/>
              <a:ext cx="1090224" cy="812800"/>
            </a:xfrm>
            <a:custGeom>
              <a:avLst/>
              <a:gdLst/>
              <a:ahLst/>
              <a:cxnLst/>
              <a:rect l="l" t="t" r="r" b="b"/>
              <a:pathLst>
                <a:path w="1090224" h="812800">
                  <a:moveTo>
                    <a:pt x="0" y="0"/>
                  </a:moveTo>
                  <a:lnTo>
                    <a:pt x="1090224" y="0"/>
                  </a:lnTo>
                  <a:lnTo>
                    <a:pt x="1090224" y="812800"/>
                  </a:lnTo>
                  <a:lnTo>
                    <a:pt x="0" y="812800"/>
                  </a:lnTo>
                  <a:close/>
                </a:path>
              </a:pathLst>
            </a:custGeom>
            <a:blipFill>
              <a:blip r:embed="rId10"/>
              <a:stretch>
                <a:fillRect l="-6016" r="-6016"/>
              </a:stretch>
            </a:blipFill>
          </p:spPr>
        </p:sp>
      </p:grpSp>
      <p:sp>
        <p:nvSpPr>
          <p:cNvPr id="14" name="Freeform 14"/>
          <p:cNvSpPr/>
          <p:nvPr/>
        </p:nvSpPr>
        <p:spPr>
          <a:xfrm rot="1450879">
            <a:off x="16607390" y="1094854"/>
            <a:ext cx="839984" cy="1957590"/>
          </a:xfrm>
          <a:custGeom>
            <a:avLst/>
            <a:gdLst/>
            <a:ahLst/>
            <a:cxnLst/>
            <a:rect l="l" t="t" r="r" b="b"/>
            <a:pathLst>
              <a:path w="839984" h="1957590">
                <a:moveTo>
                  <a:pt x="0" y="0"/>
                </a:moveTo>
                <a:lnTo>
                  <a:pt x="839984" y="0"/>
                </a:lnTo>
                <a:lnTo>
                  <a:pt x="839984" y="1957590"/>
                </a:lnTo>
                <a:lnTo>
                  <a:pt x="0" y="195759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grpSp>
        <p:nvGrpSpPr>
          <p:cNvPr id="15" name="Group 15"/>
          <p:cNvGrpSpPr/>
          <p:nvPr/>
        </p:nvGrpSpPr>
        <p:grpSpPr>
          <a:xfrm>
            <a:off x="1633632" y="3156144"/>
            <a:ext cx="8781986" cy="4349067"/>
            <a:chOff x="0" y="161925"/>
            <a:chExt cx="11709315" cy="5798755"/>
          </a:xfrm>
        </p:grpSpPr>
        <p:sp>
          <p:nvSpPr>
            <p:cNvPr id="16" name="TextBox 16"/>
            <p:cNvSpPr txBox="1"/>
            <p:nvPr/>
          </p:nvSpPr>
          <p:spPr>
            <a:xfrm>
              <a:off x="0" y="161925"/>
              <a:ext cx="11709315" cy="4391025"/>
            </a:xfrm>
            <a:prstGeom prst="rect">
              <a:avLst/>
            </a:prstGeom>
          </p:spPr>
          <p:txBody>
            <a:bodyPr lIns="0" tIns="0" rIns="0" bIns="0" rtlCol="0" anchor="t">
              <a:spAutoFit/>
            </a:bodyPr>
            <a:lstStyle/>
            <a:p>
              <a:pPr marL="0" lvl="0" indent="0" algn="l">
                <a:lnSpc>
                  <a:spcPts val="8437"/>
                </a:lnSpc>
              </a:pPr>
              <a:r>
                <a:rPr lang="en-US" sz="8437" b="1">
                  <a:solidFill>
                    <a:srgbClr val="FFFFFF"/>
                  </a:solidFill>
                  <a:latin typeface="Times New Roman" pitchFamily="18" charset="0"/>
                  <a:ea typeface="Roca One Heavy"/>
                  <a:cs typeface="Times New Roman" pitchFamily="18" charset="0"/>
                  <a:sym typeface="Roca One Heavy"/>
                </a:rPr>
                <a:t>Monitoring &amp; Continuous Retraining in ML</a:t>
              </a:r>
            </a:p>
          </p:txBody>
        </p:sp>
        <p:sp>
          <p:nvSpPr>
            <p:cNvPr id="17" name="TextBox 17"/>
            <p:cNvSpPr txBox="1"/>
            <p:nvPr/>
          </p:nvSpPr>
          <p:spPr>
            <a:xfrm>
              <a:off x="0" y="4626982"/>
              <a:ext cx="10995666" cy="1333698"/>
            </a:xfrm>
            <a:prstGeom prst="rect">
              <a:avLst/>
            </a:prstGeom>
          </p:spPr>
          <p:txBody>
            <a:bodyPr lIns="0" tIns="0" rIns="0" bIns="0" rtlCol="0" anchor="t">
              <a:spAutoFit/>
            </a:bodyPr>
            <a:lstStyle/>
            <a:p>
              <a:pPr marL="0" lvl="0" indent="0" algn="l">
                <a:lnSpc>
                  <a:spcPts val="3900"/>
                </a:lnSpc>
              </a:pPr>
              <a:r>
                <a:rPr lang="en-US" sz="3000">
                  <a:solidFill>
                    <a:srgbClr val="FFFFFF"/>
                  </a:solidFill>
                  <a:latin typeface="Times New Roman" pitchFamily="18" charset="0"/>
                  <a:ea typeface="Now"/>
                  <a:cs typeface="Times New Roman" pitchFamily="18" charset="0"/>
                  <a:sym typeface="Now"/>
                </a:rPr>
                <a:t>Exploring effective strategies for model performance and reliability</a:t>
              </a:r>
            </a:p>
          </p:txBody>
        </p:sp>
      </p:grpSp>
      <p:sp>
        <p:nvSpPr>
          <p:cNvPr id="18" name="Freeform 18"/>
          <p:cNvSpPr/>
          <p:nvPr/>
        </p:nvSpPr>
        <p:spPr>
          <a:xfrm rot="-329893">
            <a:off x="2083007" y="1027757"/>
            <a:ext cx="3423594" cy="883910"/>
          </a:xfrm>
          <a:custGeom>
            <a:avLst/>
            <a:gdLst/>
            <a:ahLst/>
            <a:cxnLst/>
            <a:rect l="l" t="t" r="r" b="b"/>
            <a:pathLst>
              <a:path w="3423594" h="883910">
                <a:moveTo>
                  <a:pt x="0" y="0"/>
                </a:moveTo>
                <a:lnTo>
                  <a:pt x="3423594" y="0"/>
                </a:lnTo>
                <a:lnTo>
                  <a:pt x="3423594" y="883910"/>
                </a:lnTo>
                <a:lnTo>
                  <a:pt x="0" y="883910"/>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3CBE"/>
        </a:solidFill>
        <a:effectLst/>
      </p:bgPr>
    </p:bg>
    <p:spTree>
      <p:nvGrpSpPr>
        <p:cNvPr id="1" name=""/>
        <p:cNvGrpSpPr/>
        <p:nvPr/>
      </p:nvGrpSpPr>
      <p:grpSpPr>
        <a:xfrm>
          <a:off x="0" y="0"/>
          <a:ext cx="0" cy="0"/>
          <a:chOff x="0" y="0"/>
          <a:chExt cx="0" cy="0"/>
        </a:xfrm>
      </p:grpSpPr>
      <p:grpSp>
        <p:nvGrpSpPr>
          <p:cNvPr id="2" name="Group 2"/>
          <p:cNvGrpSpPr/>
          <p:nvPr/>
        </p:nvGrpSpPr>
        <p:grpSpPr>
          <a:xfrm>
            <a:off x="1293982" y="765105"/>
            <a:ext cx="7965984" cy="8756789"/>
            <a:chOff x="0" y="0"/>
            <a:chExt cx="2098037" cy="2306315"/>
          </a:xfrm>
        </p:grpSpPr>
        <p:sp>
          <p:nvSpPr>
            <p:cNvPr id="3" name="Freeform 3"/>
            <p:cNvSpPr/>
            <p:nvPr/>
          </p:nvSpPr>
          <p:spPr>
            <a:xfrm>
              <a:off x="0" y="0"/>
              <a:ext cx="2098037" cy="2306315"/>
            </a:xfrm>
            <a:custGeom>
              <a:avLst/>
              <a:gdLst/>
              <a:ahLst/>
              <a:cxnLst/>
              <a:rect l="l" t="t" r="r" b="b"/>
              <a:pathLst>
                <a:path w="2098037" h="2306315">
                  <a:moveTo>
                    <a:pt x="38875" y="0"/>
                  </a:moveTo>
                  <a:lnTo>
                    <a:pt x="2059162" y="0"/>
                  </a:lnTo>
                  <a:cubicBezTo>
                    <a:pt x="2069473" y="0"/>
                    <a:pt x="2079360" y="4096"/>
                    <a:pt x="2086651" y="11386"/>
                  </a:cubicBezTo>
                  <a:cubicBezTo>
                    <a:pt x="2093941" y="18677"/>
                    <a:pt x="2098037" y="28565"/>
                    <a:pt x="2098037" y="38875"/>
                  </a:cubicBezTo>
                  <a:lnTo>
                    <a:pt x="2098037" y="2267440"/>
                  </a:lnTo>
                  <a:cubicBezTo>
                    <a:pt x="2098037" y="2288910"/>
                    <a:pt x="2080632" y="2306315"/>
                    <a:pt x="2059162" y="2306315"/>
                  </a:cubicBezTo>
                  <a:lnTo>
                    <a:pt x="38875" y="2306315"/>
                  </a:lnTo>
                  <a:cubicBezTo>
                    <a:pt x="17405" y="2306315"/>
                    <a:pt x="0" y="2288910"/>
                    <a:pt x="0" y="2267440"/>
                  </a:cubicBezTo>
                  <a:lnTo>
                    <a:pt x="0" y="38875"/>
                  </a:lnTo>
                  <a:cubicBezTo>
                    <a:pt x="0" y="17405"/>
                    <a:pt x="17405" y="0"/>
                    <a:pt x="38875" y="0"/>
                  </a:cubicBezTo>
                  <a:close/>
                </a:path>
              </a:pathLst>
            </a:custGeom>
            <a:solidFill>
              <a:srgbClr val="EBF3FE"/>
            </a:solidFill>
            <a:ln w="19050" cap="rnd">
              <a:solidFill>
                <a:srgbClr val="000000"/>
              </a:solidFill>
              <a:prstDash val="solid"/>
              <a:round/>
            </a:ln>
          </p:spPr>
        </p:sp>
        <p:sp>
          <p:nvSpPr>
            <p:cNvPr id="4" name="TextBox 4"/>
            <p:cNvSpPr txBox="1"/>
            <p:nvPr/>
          </p:nvSpPr>
          <p:spPr>
            <a:xfrm>
              <a:off x="0" y="28575"/>
              <a:ext cx="2098037" cy="2277740"/>
            </a:xfrm>
            <a:prstGeom prst="rect">
              <a:avLst/>
            </a:prstGeom>
          </p:spPr>
          <p:txBody>
            <a:bodyPr lIns="50800" tIns="50800" rIns="50800" bIns="50800" rtlCol="0" anchor="ctr"/>
            <a:lstStyle/>
            <a:p>
              <a:pPr algn="ctr">
                <a:lnSpc>
                  <a:spcPts val="2584"/>
                </a:lnSpc>
              </a:pPr>
              <a:endParaRPr>
                <a:latin typeface="Times New Roman" pitchFamily="18" charset="0"/>
                <a:cs typeface="Times New Roman" pitchFamily="18" charset="0"/>
              </a:endParaRPr>
            </a:p>
          </p:txBody>
        </p:sp>
      </p:grpSp>
      <p:sp>
        <p:nvSpPr>
          <p:cNvPr id="5" name="Freeform 5"/>
          <p:cNvSpPr/>
          <p:nvPr/>
        </p:nvSpPr>
        <p:spPr>
          <a:xfrm rot="-10196393">
            <a:off x="13589680" y="1880977"/>
            <a:ext cx="3586254" cy="4906567"/>
          </a:xfrm>
          <a:custGeom>
            <a:avLst/>
            <a:gdLst/>
            <a:ahLst/>
            <a:cxnLst/>
            <a:rect l="l" t="t" r="r" b="b"/>
            <a:pathLst>
              <a:path w="3586254" h="4906567">
                <a:moveTo>
                  <a:pt x="0" y="0"/>
                </a:moveTo>
                <a:lnTo>
                  <a:pt x="3586254" y="0"/>
                </a:lnTo>
                <a:lnTo>
                  <a:pt x="3586254" y="4906567"/>
                </a:lnTo>
                <a:lnTo>
                  <a:pt x="0" y="490656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9958770" y="1373797"/>
            <a:ext cx="6194259" cy="5727229"/>
            <a:chOff x="0" y="0"/>
            <a:chExt cx="879080" cy="812800"/>
          </a:xfrm>
        </p:grpSpPr>
        <p:sp>
          <p:nvSpPr>
            <p:cNvPr id="7" name="Freeform 7"/>
            <p:cNvSpPr/>
            <p:nvPr/>
          </p:nvSpPr>
          <p:spPr>
            <a:xfrm>
              <a:off x="0" y="0"/>
              <a:ext cx="879080" cy="812800"/>
            </a:xfrm>
            <a:custGeom>
              <a:avLst/>
              <a:gdLst/>
              <a:ahLst/>
              <a:cxnLst/>
              <a:rect l="l" t="t" r="r" b="b"/>
              <a:pathLst>
                <a:path w="879080" h="812800">
                  <a:moveTo>
                    <a:pt x="0" y="0"/>
                  </a:moveTo>
                  <a:lnTo>
                    <a:pt x="879080" y="0"/>
                  </a:lnTo>
                  <a:lnTo>
                    <a:pt x="879080" y="812800"/>
                  </a:lnTo>
                  <a:lnTo>
                    <a:pt x="0" y="812800"/>
                  </a:lnTo>
                  <a:close/>
                </a:path>
              </a:pathLst>
            </a:custGeom>
            <a:solidFill>
              <a:srgbClr val="EBF3FE"/>
            </a:solidFill>
            <a:ln w="19050" cap="sq">
              <a:solidFill>
                <a:srgbClr val="000000"/>
              </a:solidFill>
              <a:prstDash val="solid"/>
              <a:miter/>
            </a:ln>
          </p:spPr>
        </p:sp>
        <p:sp>
          <p:nvSpPr>
            <p:cNvPr id="8" name="TextBox 8"/>
            <p:cNvSpPr txBox="1"/>
            <p:nvPr/>
          </p:nvSpPr>
          <p:spPr>
            <a:xfrm>
              <a:off x="0" y="28575"/>
              <a:ext cx="879080" cy="784225"/>
            </a:xfrm>
            <a:prstGeom prst="rect">
              <a:avLst/>
            </a:prstGeom>
          </p:spPr>
          <p:txBody>
            <a:bodyPr lIns="52802" tIns="52802" rIns="52802" bIns="52802" rtlCol="0" anchor="ctr"/>
            <a:lstStyle/>
            <a:p>
              <a:pPr marL="0" lvl="0" indent="0" algn="ctr">
                <a:lnSpc>
                  <a:spcPts val="2694"/>
                </a:lnSpc>
                <a:spcBef>
                  <a:spcPct val="0"/>
                </a:spcBef>
              </a:pPr>
              <a:endParaRPr>
                <a:latin typeface="Times New Roman" pitchFamily="18" charset="0"/>
                <a:cs typeface="Times New Roman" pitchFamily="18" charset="0"/>
              </a:endParaRPr>
            </a:p>
          </p:txBody>
        </p:sp>
      </p:grpSp>
      <p:grpSp>
        <p:nvGrpSpPr>
          <p:cNvPr id="9" name="Group 9"/>
          <p:cNvGrpSpPr/>
          <p:nvPr/>
        </p:nvGrpSpPr>
        <p:grpSpPr>
          <a:xfrm>
            <a:off x="9958770" y="7295216"/>
            <a:ext cx="6194259" cy="1617987"/>
            <a:chOff x="0" y="0"/>
            <a:chExt cx="1569550" cy="409978"/>
          </a:xfrm>
        </p:grpSpPr>
        <p:sp>
          <p:nvSpPr>
            <p:cNvPr id="10" name="Freeform 10"/>
            <p:cNvSpPr/>
            <p:nvPr/>
          </p:nvSpPr>
          <p:spPr>
            <a:xfrm>
              <a:off x="0" y="0"/>
              <a:ext cx="1569550" cy="409978"/>
            </a:xfrm>
            <a:custGeom>
              <a:avLst/>
              <a:gdLst/>
              <a:ahLst/>
              <a:cxnLst/>
              <a:rect l="l" t="t" r="r" b="b"/>
              <a:pathLst>
                <a:path w="1569550" h="409978">
                  <a:moveTo>
                    <a:pt x="14998" y="0"/>
                  </a:moveTo>
                  <a:lnTo>
                    <a:pt x="1554552" y="0"/>
                  </a:lnTo>
                  <a:cubicBezTo>
                    <a:pt x="1558529" y="0"/>
                    <a:pt x="1562344" y="1580"/>
                    <a:pt x="1565157" y="4393"/>
                  </a:cubicBezTo>
                  <a:cubicBezTo>
                    <a:pt x="1567970" y="7206"/>
                    <a:pt x="1569550" y="11020"/>
                    <a:pt x="1569550" y="14998"/>
                  </a:cubicBezTo>
                  <a:lnTo>
                    <a:pt x="1569550" y="394980"/>
                  </a:lnTo>
                  <a:cubicBezTo>
                    <a:pt x="1569550" y="403263"/>
                    <a:pt x="1562835" y="409978"/>
                    <a:pt x="1554552" y="409978"/>
                  </a:cubicBezTo>
                  <a:lnTo>
                    <a:pt x="14998" y="409978"/>
                  </a:lnTo>
                  <a:cubicBezTo>
                    <a:pt x="6715" y="409978"/>
                    <a:pt x="0" y="403263"/>
                    <a:pt x="0" y="394980"/>
                  </a:cubicBezTo>
                  <a:lnTo>
                    <a:pt x="0" y="14998"/>
                  </a:lnTo>
                  <a:cubicBezTo>
                    <a:pt x="0" y="6715"/>
                    <a:pt x="6715" y="0"/>
                    <a:pt x="14998" y="0"/>
                  </a:cubicBezTo>
                  <a:close/>
                </a:path>
              </a:pathLst>
            </a:custGeom>
            <a:solidFill>
              <a:srgbClr val="EBF3FE"/>
            </a:solidFill>
            <a:ln w="19050" cap="sq">
              <a:solidFill>
                <a:srgbClr val="000000"/>
              </a:solidFill>
              <a:prstDash val="solid"/>
              <a:miter/>
            </a:ln>
          </p:spPr>
        </p:sp>
        <p:sp>
          <p:nvSpPr>
            <p:cNvPr id="11" name="TextBox 11"/>
            <p:cNvSpPr txBox="1"/>
            <p:nvPr/>
          </p:nvSpPr>
          <p:spPr>
            <a:xfrm>
              <a:off x="0" y="-66675"/>
              <a:ext cx="1569550" cy="476653"/>
            </a:xfrm>
            <a:prstGeom prst="rect">
              <a:avLst/>
            </a:prstGeom>
          </p:spPr>
          <p:txBody>
            <a:bodyPr lIns="50800" tIns="50800" rIns="50800" bIns="50800" rtlCol="0" anchor="ctr"/>
            <a:lstStyle/>
            <a:p>
              <a:pPr marL="0" lvl="0" indent="0" algn="ctr">
                <a:lnSpc>
                  <a:spcPts val="3576"/>
                </a:lnSpc>
                <a:spcBef>
                  <a:spcPct val="0"/>
                </a:spcBef>
              </a:pPr>
              <a:endParaRPr>
                <a:latin typeface="Times New Roman" pitchFamily="18" charset="0"/>
                <a:cs typeface="Times New Roman" pitchFamily="18" charset="0"/>
              </a:endParaRPr>
            </a:p>
          </p:txBody>
        </p:sp>
      </p:grpSp>
      <p:grpSp>
        <p:nvGrpSpPr>
          <p:cNvPr id="12" name="Group 12"/>
          <p:cNvGrpSpPr/>
          <p:nvPr/>
        </p:nvGrpSpPr>
        <p:grpSpPr>
          <a:xfrm>
            <a:off x="10239355" y="1654865"/>
            <a:ext cx="5633088" cy="5165093"/>
            <a:chOff x="0" y="0"/>
            <a:chExt cx="886446" cy="812800"/>
          </a:xfrm>
        </p:grpSpPr>
        <p:sp>
          <p:nvSpPr>
            <p:cNvPr id="13" name="Freeform 13"/>
            <p:cNvSpPr/>
            <p:nvPr/>
          </p:nvSpPr>
          <p:spPr>
            <a:xfrm>
              <a:off x="0" y="0"/>
              <a:ext cx="886446" cy="812800"/>
            </a:xfrm>
            <a:custGeom>
              <a:avLst/>
              <a:gdLst/>
              <a:ahLst/>
              <a:cxnLst/>
              <a:rect l="l" t="t" r="r" b="b"/>
              <a:pathLst>
                <a:path w="886446" h="812800">
                  <a:moveTo>
                    <a:pt x="0" y="0"/>
                  </a:moveTo>
                  <a:lnTo>
                    <a:pt x="886446" y="0"/>
                  </a:lnTo>
                  <a:lnTo>
                    <a:pt x="886446" y="812800"/>
                  </a:lnTo>
                  <a:lnTo>
                    <a:pt x="0" y="812800"/>
                  </a:lnTo>
                  <a:close/>
                </a:path>
              </a:pathLst>
            </a:custGeom>
            <a:blipFill>
              <a:blip r:embed="rId4"/>
              <a:stretch>
                <a:fillRect l="-31602" r="-31602"/>
              </a:stretch>
            </a:blipFill>
          </p:spPr>
        </p:sp>
      </p:grpSp>
      <p:sp>
        <p:nvSpPr>
          <p:cNvPr id="14" name="Freeform 14"/>
          <p:cNvSpPr/>
          <p:nvPr/>
        </p:nvSpPr>
        <p:spPr>
          <a:xfrm>
            <a:off x="12178790" y="252455"/>
            <a:ext cx="1754218" cy="1803402"/>
          </a:xfrm>
          <a:custGeom>
            <a:avLst/>
            <a:gdLst/>
            <a:ahLst/>
            <a:cxnLst/>
            <a:rect l="l" t="t" r="r" b="b"/>
            <a:pathLst>
              <a:path w="1754218" h="1803402">
                <a:moveTo>
                  <a:pt x="0" y="0"/>
                </a:moveTo>
                <a:lnTo>
                  <a:pt x="1754218" y="0"/>
                </a:lnTo>
                <a:lnTo>
                  <a:pt x="1754218" y="1803402"/>
                </a:lnTo>
                <a:lnTo>
                  <a:pt x="0" y="180340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5" name="Freeform 15"/>
          <p:cNvSpPr/>
          <p:nvPr/>
        </p:nvSpPr>
        <p:spPr>
          <a:xfrm>
            <a:off x="1409947" y="2635937"/>
            <a:ext cx="7850018" cy="2248779"/>
          </a:xfrm>
          <a:custGeom>
            <a:avLst/>
            <a:gdLst/>
            <a:ahLst/>
            <a:cxnLst/>
            <a:rect l="l" t="t" r="r" b="b"/>
            <a:pathLst>
              <a:path w="7850018" h="2248779">
                <a:moveTo>
                  <a:pt x="0" y="0"/>
                </a:moveTo>
                <a:lnTo>
                  <a:pt x="7850019" y="0"/>
                </a:lnTo>
                <a:lnTo>
                  <a:pt x="7850019" y="2248778"/>
                </a:lnTo>
                <a:lnTo>
                  <a:pt x="0" y="2248778"/>
                </a:lnTo>
                <a:lnTo>
                  <a:pt x="0" y="0"/>
                </a:lnTo>
                <a:close/>
              </a:path>
            </a:pathLst>
          </a:custGeom>
          <a:blipFill>
            <a:blip r:embed="rId7"/>
            <a:stretch>
              <a:fillRect r="-7565"/>
            </a:stretch>
          </a:blipFill>
        </p:spPr>
      </p:sp>
      <p:sp>
        <p:nvSpPr>
          <p:cNvPr id="16" name="TextBox 16"/>
          <p:cNvSpPr txBox="1"/>
          <p:nvPr/>
        </p:nvSpPr>
        <p:spPr>
          <a:xfrm>
            <a:off x="1962097" y="1381085"/>
            <a:ext cx="6629753" cy="585661"/>
          </a:xfrm>
          <a:prstGeom prst="rect">
            <a:avLst/>
          </a:prstGeom>
        </p:spPr>
        <p:txBody>
          <a:bodyPr lIns="0" tIns="0" rIns="0" bIns="0" rtlCol="0" anchor="t">
            <a:spAutoFit/>
          </a:bodyPr>
          <a:lstStyle/>
          <a:p>
            <a:pPr marL="0" lvl="0" indent="0" algn="l">
              <a:lnSpc>
                <a:spcPts val="4526"/>
              </a:lnSpc>
              <a:spcBef>
                <a:spcPct val="0"/>
              </a:spcBef>
            </a:pPr>
            <a:r>
              <a:rPr lang="en-US" sz="4115" b="1" u="none" strike="noStrike">
                <a:solidFill>
                  <a:srgbClr val="000000"/>
                </a:solidFill>
                <a:latin typeface="Times New Roman" pitchFamily="18" charset="0"/>
                <a:ea typeface="Roca One Heavy"/>
                <a:cs typeface="Times New Roman" pitchFamily="18" charset="0"/>
                <a:sym typeface="Roca One Heavy"/>
              </a:rPr>
              <a:t>train_model.py Summary</a:t>
            </a:r>
          </a:p>
        </p:txBody>
      </p:sp>
      <p:sp>
        <p:nvSpPr>
          <p:cNvPr id="17" name="TextBox 17"/>
          <p:cNvSpPr txBox="1"/>
          <p:nvPr/>
        </p:nvSpPr>
        <p:spPr>
          <a:xfrm>
            <a:off x="10238220" y="7727655"/>
            <a:ext cx="5634223" cy="345094"/>
          </a:xfrm>
          <a:prstGeom prst="rect">
            <a:avLst/>
          </a:prstGeom>
        </p:spPr>
        <p:txBody>
          <a:bodyPr lIns="0" tIns="0" rIns="0" bIns="0" rtlCol="0" anchor="t">
            <a:spAutoFit/>
          </a:bodyPr>
          <a:lstStyle/>
          <a:p>
            <a:pPr marL="0" lvl="0" indent="0" algn="ctr">
              <a:lnSpc>
                <a:spcPts val="2860"/>
              </a:lnSpc>
            </a:pPr>
            <a:r>
              <a:rPr lang="en-US" sz="2200" u="none" strike="noStrike">
                <a:solidFill>
                  <a:srgbClr val="000000"/>
                </a:solidFill>
                <a:latin typeface="Times New Roman" pitchFamily="18" charset="0"/>
                <a:ea typeface="Now"/>
                <a:cs typeface="Times New Roman" pitchFamily="18" charset="0"/>
                <a:sym typeface="Now"/>
              </a:rPr>
              <a:t>Automate your retraining workflows effectively.</a:t>
            </a:r>
          </a:p>
        </p:txBody>
      </p:sp>
      <p:sp>
        <p:nvSpPr>
          <p:cNvPr id="18" name="TextBox 18"/>
          <p:cNvSpPr txBox="1"/>
          <p:nvPr/>
        </p:nvSpPr>
        <p:spPr>
          <a:xfrm>
            <a:off x="1341607" y="5544381"/>
            <a:ext cx="7519435" cy="1821119"/>
          </a:xfrm>
          <a:prstGeom prst="rect">
            <a:avLst/>
          </a:prstGeom>
        </p:spPr>
        <p:txBody>
          <a:bodyPr lIns="0" tIns="0" rIns="0" bIns="0" rtlCol="0" anchor="t">
            <a:spAutoFit/>
          </a:bodyPr>
          <a:lstStyle/>
          <a:p>
            <a:pPr marL="0" lvl="0" indent="0" algn="l">
              <a:lnSpc>
                <a:spcPts val="3730"/>
              </a:lnSpc>
              <a:spcBef>
                <a:spcPct val="0"/>
              </a:spcBef>
            </a:pPr>
            <a:r>
              <a:rPr lang="en-US" sz="3057">
                <a:solidFill>
                  <a:srgbClr val="000000"/>
                </a:solidFill>
                <a:latin typeface="Times New Roman" pitchFamily="18" charset="0"/>
                <a:ea typeface="Now"/>
                <a:cs typeface="Times New Roman" pitchFamily="18" charset="0"/>
                <a:sym typeface="Now"/>
              </a:rPr>
              <a:t>🎯 Ou</a:t>
            </a:r>
            <a:r>
              <a:rPr lang="en-US" sz="3057" u="none" strike="noStrike">
                <a:solidFill>
                  <a:srgbClr val="000000"/>
                </a:solidFill>
                <a:latin typeface="Times New Roman" pitchFamily="18" charset="0"/>
                <a:ea typeface="Now"/>
                <a:cs typeface="Times New Roman" pitchFamily="18" charset="0"/>
                <a:sym typeface="Now"/>
              </a:rPr>
              <a:t>tput:</a:t>
            </a:r>
          </a:p>
          <a:p>
            <a:pPr marL="595372" lvl="1" indent="-297686" algn="l">
              <a:lnSpc>
                <a:spcPts val="3364"/>
              </a:lnSpc>
              <a:spcBef>
                <a:spcPct val="0"/>
              </a:spcBef>
              <a:buFont typeface="Arial"/>
              <a:buChar char="•"/>
            </a:pPr>
            <a:r>
              <a:rPr lang="en-US" sz="2757" u="none" strike="noStrike">
                <a:solidFill>
                  <a:srgbClr val="000000"/>
                </a:solidFill>
                <a:latin typeface="Times New Roman" pitchFamily="18" charset="0"/>
                <a:ea typeface="Now"/>
                <a:cs typeface="Times New Roman" pitchFamily="18" charset="0"/>
                <a:sym typeface="Now"/>
              </a:rPr>
              <a:t>Trained candidate model</a:t>
            </a:r>
          </a:p>
          <a:p>
            <a:pPr marL="660141" lvl="1" indent="-330070" algn="l">
              <a:lnSpc>
                <a:spcPts val="3730"/>
              </a:lnSpc>
              <a:spcBef>
                <a:spcPct val="0"/>
              </a:spcBef>
              <a:buFont typeface="Arial"/>
              <a:buChar char="•"/>
            </a:pPr>
            <a:r>
              <a:rPr lang="en-US" sz="3057" u="none" strike="noStrike">
                <a:solidFill>
                  <a:srgbClr val="000000"/>
                </a:solidFill>
                <a:latin typeface="Times New Roman" pitchFamily="18" charset="0"/>
                <a:ea typeface="Now"/>
                <a:cs typeface="Times New Roman" pitchFamily="18" charset="0"/>
                <a:sym typeface="Now"/>
              </a:rPr>
              <a:t>Metrics file (e.g., RMSE)</a:t>
            </a:r>
          </a:p>
          <a:p>
            <a:pPr marL="0" lvl="0" indent="0" algn="l">
              <a:lnSpc>
                <a:spcPts val="3730"/>
              </a:lnSpc>
              <a:spcBef>
                <a:spcPct val="0"/>
              </a:spcBef>
            </a:pPr>
            <a:endParaRPr lang="en-US" sz="3057" u="none" strike="noStrike">
              <a:solidFill>
                <a:srgbClr val="000000"/>
              </a:solidFill>
              <a:latin typeface="Times New Roman" pitchFamily="18" charset="0"/>
              <a:ea typeface="Now"/>
              <a:cs typeface="Times New Roman" pitchFamily="18" charset="0"/>
              <a:sym typeface="Now"/>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3CBE"/>
        </a:solidFill>
        <a:effectLst/>
      </p:bgPr>
    </p:bg>
    <p:spTree>
      <p:nvGrpSpPr>
        <p:cNvPr id="1" name=""/>
        <p:cNvGrpSpPr/>
        <p:nvPr/>
      </p:nvGrpSpPr>
      <p:grpSpPr>
        <a:xfrm>
          <a:off x="0" y="0"/>
          <a:ext cx="0" cy="0"/>
          <a:chOff x="0" y="0"/>
          <a:chExt cx="0" cy="0"/>
        </a:xfrm>
      </p:grpSpPr>
      <p:sp>
        <p:nvSpPr>
          <p:cNvPr id="2" name="Freeform 2"/>
          <p:cNvSpPr/>
          <p:nvPr/>
        </p:nvSpPr>
        <p:spPr>
          <a:xfrm rot="-5400000">
            <a:off x="-373158" y="-775715"/>
            <a:ext cx="2490572" cy="3407499"/>
          </a:xfrm>
          <a:custGeom>
            <a:avLst/>
            <a:gdLst/>
            <a:ahLst/>
            <a:cxnLst/>
            <a:rect l="l" t="t" r="r" b="b"/>
            <a:pathLst>
              <a:path w="2490572" h="3407499">
                <a:moveTo>
                  <a:pt x="0" y="0"/>
                </a:moveTo>
                <a:lnTo>
                  <a:pt x="2490572" y="0"/>
                </a:lnTo>
                <a:lnTo>
                  <a:pt x="2490572" y="3407499"/>
                </a:lnTo>
                <a:lnTo>
                  <a:pt x="0" y="340749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690282" y="693781"/>
            <a:ext cx="16777495" cy="8899439"/>
            <a:chOff x="0" y="0"/>
            <a:chExt cx="4418764" cy="2343885"/>
          </a:xfrm>
        </p:grpSpPr>
        <p:sp>
          <p:nvSpPr>
            <p:cNvPr id="4" name="Freeform 4"/>
            <p:cNvSpPr/>
            <p:nvPr/>
          </p:nvSpPr>
          <p:spPr>
            <a:xfrm>
              <a:off x="0" y="0"/>
              <a:ext cx="4418764" cy="2343885"/>
            </a:xfrm>
            <a:custGeom>
              <a:avLst/>
              <a:gdLst/>
              <a:ahLst/>
              <a:cxnLst/>
              <a:rect l="l" t="t" r="r" b="b"/>
              <a:pathLst>
                <a:path w="4418764" h="2343885">
                  <a:moveTo>
                    <a:pt x="18458" y="0"/>
                  </a:moveTo>
                  <a:lnTo>
                    <a:pt x="4400306" y="0"/>
                  </a:lnTo>
                  <a:cubicBezTo>
                    <a:pt x="4410500" y="0"/>
                    <a:pt x="4418764" y="8264"/>
                    <a:pt x="4418764" y="18458"/>
                  </a:cubicBezTo>
                  <a:lnTo>
                    <a:pt x="4418764" y="2325427"/>
                  </a:lnTo>
                  <a:cubicBezTo>
                    <a:pt x="4418764" y="2335621"/>
                    <a:pt x="4410500" y="2343885"/>
                    <a:pt x="4400306" y="2343885"/>
                  </a:cubicBezTo>
                  <a:lnTo>
                    <a:pt x="18458" y="2343885"/>
                  </a:lnTo>
                  <a:cubicBezTo>
                    <a:pt x="8264" y="2343885"/>
                    <a:pt x="0" y="2335621"/>
                    <a:pt x="0" y="2325427"/>
                  </a:cubicBezTo>
                  <a:lnTo>
                    <a:pt x="0" y="18458"/>
                  </a:lnTo>
                  <a:cubicBezTo>
                    <a:pt x="0" y="8264"/>
                    <a:pt x="8264" y="0"/>
                    <a:pt x="18458" y="0"/>
                  </a:cubicBezTo>
                  <a:close/>
                </a:path>
              </a:pathLst>
            </a:custGeom>
            <a:solidFill>
              <a:srgbClr val="3B53DA"/>
            </a:solidFill>
            <a:ln w="19050" cap="rnd">
              <a:solidFill>
                <a:srgbClr val="000000"/>
              </a:solidFill>
              <a:prstDash val="solid"/>
              <a:round/>
            </a:ln>
          </p:spPr>
        </p:sp>
        <p:sp>
          <p:nvSpPr>
            <p:cNvPr id="5" name="TextBox 5"/>
            <p:cNvSpPr txBox="1"/>
            <p:nvPr/>
          </p:nvSpPr>
          <p:spPr>
            <a:xfrm>
              <a:off x="0" y="28575"/>
              <a:ext cx="4418764" cy="2315310"/>
            </a:xfrm>
            <a:prstGeom prst="rect">
              <a:avLst/>
            </a:prstGeom>
          </p:spPr>
          <p:txBody>
            <a:bodyPr lIns="50800" tIns="50800" rIns="50800" bIns="50800" rtlCol="0" anchor="ctr"/>
            <a:lstStyle/>
            <a:p>
              <a:pPr algn="ctr">
                <a:lnSpc>
                  <a:spcPts val="2694"/>
                </a:lnSpc>
              </a:pPr>
              <a:endParaRPr>
                <a:latin typeface="Times New Roman" pitchFamily="18" charset="0"/>
                <a:cs typeface="Times New Roman" pitchFamily="18" charset="0"/>
              </a:endParaRPr>
            </a:p>
          </p:txBody>
        </p:sp>
      </p:grpSp>
      <p:grpSp>
        <p:nvGrpSpPr>
          <p:cNvPr id="6" name="Group 6"/>
          <p:cNvGrpSpPr/>
          <p:nvPr/>
        </p:nvGrpSpPr>
        <p:grpSpPr>
          <a:xfrm>
            <a:off x="2106105" y="4123034"/>
            <a:ext cx="4519738" cy="4800061"/>
            <a:chOff x="0" y="0"/>
            <a:chExt cx="1190384" cy="1264214"/>
          </a:xfrm>
        </p:grpSpPr>
        <p:sp>
          <p:nvSpPr>
            <p:cNvPr id="7" name="Freeform 7"/>
            <p:cNvSpPr/>
            <p:nvPr/>
          </p:nvSpPr>
          <p:spPr>
            <a:xfrm>
              <a:off x="0" y="0"/>
              <a:ext cx="1190384" cy="1264214"/>
            </a:xfrm>
            <a:custGeom>
              <a:avLst/>
              <a:gdLst/>
              <a:ahLst/>
              <a:cxnLst/>
              <a:rect l="l" t="t" r="r" b="b"/>
              <a:pathLst>
                <a:path w="1190384" h="1264214">
                  <a:moveTo>
                    <a:pt x="68517" y="0"/>
                  </a:moveTo>
                  <a:lnTo>
                    <a:pt x="1121867" y="0"/>
                  </a:lnTo>
                  <a:cubicBezTo>
                    <a:pt x="1140039" y="0"/>
                    <a:pt x="1157466" y="7219"/>
                    <a:pt x="1170315" y="20068"/>
                  </a:cubicBezTo>
                  <a:cubicBezTo>
                    <a:pt x="1183165" y="32917"/>
                    <a:pt x="1190384" y="50345"/>
                    <a:pt x="1190384" y="68517"/>
                  </a:cubicBezTo>
                  <a:lnTo>
                    <a:pt x="1190384" y="1195697"/>
                  </a:lnTo>
                  <a:cubicBezTo>
                    <a:pt x="1190384" y="1213869"/>
                    <a:pt x="1183165" y="1231296"/>
                    <a:pt x="1170315" y="1244146"/>
                  </a:cubicBezTo>
                  <a:cubicBezTo>
                    <a:pt x="1157466" y="1256995"/>
                    <a:pt x="1140039" y="1264214"/>
                    <a:pt x="1121867" y="1264214"/>
                  </a:cubicBezTo>
                  <a:lnTo>
                    <a:pt x="68517" y="1264214"/>
                  </a:lnTo>
                  <a:cubicBezTo>
                    <a:pt x="30676" y="1264214"/>
                    <a:pt x="0" y="1233538"/>
                    <a:pt x="0" y="1195697"/>
                  </a:cubicBezTo>
                  <a:lnTo>
                    <a:pt x="0" y="68517"/>
                  </a:lnTo>
                  <a:cubicBezTo>
                    <a:pt x="0" y="30676"/>
                    <a:pt x="30676" y="0"/>
                    <a:pt x="68517" y="0"/>
                  </a:cubicBezTo>
                  <a:close/>
                </a:path>
              </a:pathLst>
            </a:custGeom>
            <a:solidFill>
              <a:srgbClr val="373635"/>
            </a:solidFill>
            <a:ln w="19050" cap="rnd">
              <a:solidFill>
                <a:srgbClr val="000000"/>
              </a:solidFill>
              <a:prstDash val="solid"/>
              <a:round/>
            </a:ln>
          </p:spPr>
        </p:sp>
        <p:sp>
          <p:nvSpPr>
            <p:cNvPr id="8" name="TextBox 8"/>
            <p:cNvSpPr txBox="1"/>
            <p:nvPr/>
          </p:nvSpPr>
          <p:spPr>
            <a:xfrm>
              <a:off x="0" y="28575"/>
              <a:ext cx="1190384" cy="1235639"/>
            </a:xfrm>
            <a:prstGeom prst="rect">
              <a:avLst/>
            </a:prstGeom>
          </p:spPr>
          <p:txBody>
            <a:bodyPr lIns="50800" tIns="50800" rIns="50800" bIns="50800" rtlCol="0" anchor="ctr"/>
            <a:lstStyle/>
            <a:p>
              <a:pPr algn="ctr">
                <a:lnSpc>
                  <a:spcPts val="2694"/>
                </a:lnSpc>
              </a:pPr>
              <a:endParaRPr>
                <a:latin typeface="Times New Roman" pitchFamily="18" charset="0"/>
                <a:cs typeface="Times New Roman" pitchFamily="18" charset="0"/>
              </a:endParaRPr>
            </a:p>
          </p:txBody>
        </p:sp>
      </p:grpSp>
      <p:grpSp>
        <p:nvGrpSpPr>
          <p:cNvPr id="9" name="Group 9"/>
          <p:cNvGrpSpPr/>
          <p:nvPr/>
        </p:nvGrpSpPr>
        <p:grpSpPr>
          <a:xfrm>
            <a:off x="11661044" y="4123034"/>
            <a:ext cx="4519738" cy="4800061"/>
            <a:chOff x="0" y="0"/>
            <a:chExt cx="1190384" cy="1264214"/>
          </a:xfrm>
        </p:grpSpPr>
        <p:sp>
          <p:nvSpPr>
            <p:cNvPr id="10" name="Freeform 10"/>
            <p:cNvSpPr/>
            <p:nvPr/>
          </p:nvSpPr>
          <p:spPr>
            <a:xfrm>
              <a:off x="0" y="0"/>
              <a:ext cx="1190384" cy="1264214"/>
            </a:xfrm>
            <a:custGeom>
              <a:avLst/>
              <a:gdLst/>
              <a:ahLst/>
              <a:cxnLst/>
              <a:rect l="l" t="t" r="r" b="b"/>
              <a:pathLst>
                <a:path w="1190384" h="1264214">
                  <a:moveTo>
                    <a:pt x="68517" y="0"/>
                  </a:moveTo>
                  <a:lnTo>
                    <a:pt x="1121867" y="0"/>
                  </a:lnTo>
                  <a:cubicBezTo>
                    <a:pt x="1140039" y="0"/>
                    <a:pt x="1157466" y="7219"/>
                    <a:pt x="1170315" y="20068"/>
                  </a:cubicBezTo>
                  <a:cubicBezTo>
                    <a:pt x="1183165" y="32917"/>
                    <a:pt x="1190384" y="50345"/>
                    <a:pt x="1190384" y="68517"/>
                  </a:cubicBezTo>
                  <a:lnTo>
                    <a:pt x="1190384" y="1195697"/>
                  </a:lnTo>
                  <a:cubicBezTo>
                    <a:pt x="1190384" y="1213869"/>
                    <a:pt x="1183165" y="1231296"/>
                    <a:pt x="1170315" y="1244146"/>
                  </a:cubicBezTo>
                  <a:cubicBezTo>
                    <a:pt x="1157466" y="1256995"/>
                    <a:pt x="1140039" y="1264214"/>
                    <a:pt x="1121867" y="1264214"/>
                  </a:cubicBezTo>
                  <a:lnTo>
                    <a:pt x="68517" y="1264214"/>
                  </a:lnTo>
                  <a:cubicBezTo>
                    <a:pt x="30676" y="1264214"/>
                    <a:pt x="0" y="1233538"/>
                    <a:pt x="0" y="1195697"/>
                  </a:cubicBezTo>
                  <a:lnTo>
                    <a:pt x="0" y="68517"/>
                  </a:lnTo>
                  <a:cubicBezTo>
                    <a:pt x="0" y="30676"/>
                    <a:pt x="30676" y="0"/>
                    <a:pt x="68517" y="0"/>
                  </a:cubicBezTo>
                  <a:close/>
                </a:path>
              </a:pathLst>
            </a:custGeom>
            <a:solidFill>
              <a:srgbClr val="373635"/>
            </a:solidFill>
            <a:ln w="19050" cap="rnd">
              <a:solidFill>
                <a:srgbClr val="000000"/>
              </a:solidFill>
              <a:prstDash val="solid"/>
              <a:round/>
            </a:ln>
          </p:spPr>
        </p:sp>
        <p:sp>
          <p:nvSpPr>
            <p:cNvPr id="11" name="TextBox 11"/>
            <p:cNvSpPr txBox="1"/>
            <p:nvPr/>
          </p:nvSpPr>
          <p:spPr>
            <a:xfrm>
              <a:off x="0" y="28575"/>
              <a:ext cx="1190384" cy="1235639"/>
            </a:xfrm>
            <a:prstGeom prst="rect">
              <a:avLst/>
            </a:prstGeom>
          </p:spPr>
          <p:txBody>
            <a:bodyPr lIns="50800" tIns="50800" rIns="50800" bIns="50800" rtlCol="0" anchor="ctr"/>
            <a:lstStyle/>
            <a:p>
              <a:pPr algn="ctr">
                <a:lnSpc>
                  <a:spcPts val="2694"/>
                </a:lnSpc>
              </a:pPr>
              <a:endParaRPr>
                <a:latin typeface="Times New Roman" pitchFamily="18" charset="0"/>
                <a:cs typeface="Times New Roman" pitchFamily="18" charset="0"/>
              </a:endParaRPr>
            </a:p>
          </p:txBody>
        </p:sp>
      </p:grpSp>
      <p:grpSp>
        <p:nvGrpSpPr>
          <p:cNvPr id="12" name="Group 12"/>
          <p:cNvGrpSpPr/>
          <p:nvPr/>
        </p:nvGrpSpPr>
        <p:grpSpPr>
          <a:xfrm>
            <a:off x="6884131" y="4123034"/>
            <a:ext cx="4519738" cy="4800061"/>
            <a:chOff x="0" y="0"/>
            <a:chExt cx="1190384" cy="1264214"/>
          </a:xfrm>
        </p:grpSpPr>
        <p:sp>
          <p:nvSpPr>
            <p:cNvPr id="13" name="Freeform 13"/>
            <p:cNvSpPr/>
            <p:nvPr/>
          </p:nvSpPr>
          <p:spPr>
            <a:xfrm>
              <a:off x="0" y="0"/>
              <a:ext cx="1190384" cy="1264214"/>
            </a:xfrm>
            <a:custGeom>
              <a:avLst/>
              <a:gdLst/>
              <a:ahLst/>
              <a:cxnLst/>
              <a:rect l="l" t="t" r="r" b="b"/>
              <a:pathLst>
                <a:path w="1190384" h="1264214">
                  <a:moveTo>
                    <a:pt x="68517" y="0"/>
                  </a:moveTo>
                  <a:lnTo>
                    <a:pt x="1121867" y="0"/>
                  </a:lnTo>
                  <a:cubicBezTo>
                    <a:pt x="1140039" y="0"/>
                    <a:pt x="1157466" y="7219"/>
                    <a:pt x="1170315" y="20068"/>
                  </a:cubicBezTo>
                  <a:cubicBezTo>
                    <a:pt x="1183165" y="32917"/>
                    <a:pt x="1190384" y="50345"/>
                    <a:pt x="1190384" y="68517"/>
                  </a:cubicBezTo>
                  <a:lnTo>
                    <a:pt x="1190384" y="1195697"/>
                  </a:lnTo>
                  <a:cubicBezTo>
                    <a:pt x="1190384" y="1213869"/>
                    <a:pt x="1183165" y="1231296"/>
                    <a:pt x="1170315" y="1244146"/>
                  </a:cubicBezTo>
                  <a:cubicBezTo>
                    <a:pt x="1157466" y="1256995"/>
                    <a:pt x="1140039" y="1264214"/>
                    <a:pt x="1121867" y="1264214"/>
                  </a:cubicBezTo>
                  <a:lnTo>
                    <a:pt x="68517" y="1264214"/>
                  </a:lnTo>
                  <a:cubicBezTo>
                    <a:pt x="30676" y="1264214"/>
                    <a:pt x="0" y="1233538"/>
                    <a:pt x="0" y="1195697"/>
                  </a:cubicBezTo>
                  <a:lnTo>
                    <a:pt x="0" y="68517"/>
                  </a:lnTo>
                  <a:cubicBezTo>
                    <a:pt x="0" y="30676"/>
                    <a:pt x="30676" y="0"/>
                    <a:pt x="68517" y="0"/>
                  </a:cubicBezTo>
                  <a:close/>
                </a:path>
              </a:pathLst>
            </a:custGeom>
            <a:solidFill>
              <a:srgbClr val="373635"/>
            </a:solidFill>
            <a:ln w="19050" cap="rnd">
              <a:solidFill>
                <a:srgbClr val="000000"/>
              </a:solidFill>
              <a:prstDash val="solid"/>
              <a:round/>
            </a:ln>
          </p:spPr>
        </p:sp>
        <p:sp>
          <p:nvSpPr>
            <p:cNvPr id="14" name="TextBox 14"/>
            <p:cNvSpPr txBox="1"/>
            <p:nvPr/>
          </p:nvSpPr>
          <p:spPr>
            <a:xfrm>
              <a:off x="0" y="28575"/>
              <a:ext cx="1190384" cy="1235639"/>
            </a:xfrm>
            <a:prstGeom prst="rect">
              <a:avLst/>
            </a:prstGeom>
          </p:spPr>
          <p:txBody>
            <a:bodyPr lIns="50800" tIns="50800" rIns="50800" bIns="50800" rtlCol="0" anchor="ctr"/>
            <a:lstStyle/>
            <a:p>
              <a:pPr algn="ctr">
                <a:lnSpc>
                  <a:spcPts val="2694"/>
                </a:lnSpc>
              </a:pPr>
              <a:endParaRPr>
                <a:latin typeface="Times New Roman" pitchFamily="18" charset="0"/>
                <a:cs typeface="Times New Roman" pitchFamily="18" charset="0"/>
              </a:endParaRPr>
            </a:p>
          </p:txBody>
        </p:sp>
      </p:grpSp>
      <p:sp>
        <p:nvSpPr>
          <p:cNvPr id="15" name="Freeform 15"/>
          <p:cNvSpPr/>
          <p:nvPr/>
        </p:nvSpPr>
        <p:spPr>
          <a:xfrm>
            <a:off x="16423421" y="7799020"/>
            <a:ext cx="668646" cy="2270094"/>
          </a:xfrm>
          <a:custGeom>
            <a:avLst/>
            <a:gdLst/>
            <a:ahLst/>
            <a:cxnLst/>
            <a:rect l="l" t="t" r="r" b="b"/>
            <a:pathLst>
              <a:path w="668646" h="2270094">
                <a:moveTo>
                  <a:pt x="0" y="0"/>
                </a:moveTo>
                <a:lnTo>
                  <a:pt x="668645" y="0"/>
                </a:lnTo>
                <a:lnTo>
                  <a:pt x="668645" y="2270094"/>
                </a:lnTo>
                <a:lnTo>
                  <a:pt x="0" y="227009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6" name="Group 16"/>
          <p:cNvGrpSpPr/>
          <p:nvPr/>
        </p:nvGrpSpPr>
        <p:grpSpPr>
          <a:xfrm>
            <a:off x="2660342" y="1571168"/>
            <a:ext cx="12967317" cy="1891325"/>
            <a:chOff x="0" y="0"/>
            <a:chExt cx="17289756" cy="2521767"/>
          </a:xfrm>
        </p:grpSpPr>
        <p:sp>
          <p:nvSpPr>
            <p:cNvPr id="17" name="TextBox 17"/>
            <p:cNvSpPr txBox="1"/>
            <p:nvPr/>
          </p:nvSpPr>
          <p:spPr>
            <a:xfrm>
              <a:off x="0" y="1394218"/>
              <a:ext cx="17289756" cy="1127548"/>
            </a:xfrm>
            <a:prstGeom prst="rect">
              <a:avLst/>
            </a:prstGeom>
          </p:spPr>
          <p:txBody>
            <a:bodyPr lIns="0" tIns="0" rIns="0" bIns="0" rtlCol="0" anchor="t">
              <a:spAutoFit/>
            </a:bodyPr>
            <a:lstStyle/>
            <a:p>
              <a:pPr marL="0" lvl="0" indent="0" algn="ctr">
                <a:lnSpc>
                  <a:spcPts val="3380"/>
                </a:lnSpc>
              </a:pPr>
              <a:r>
                <a:rPr lang="en-US" sz="2600">
                  <a:solidFill>
                    <a:srgbClr val="FFFFFF"/>
                  </a:solidFill>
                  <a:latin typeface="Times New Roman" pitchFamily="18" charset="0"/>
                  <a:ea typeface="Now"/>
                  <a:cs typeface="Times New Roman" pitchFamily="18" charset="0"/>
                  <a:sym typeface="Now"/>
                </a:rPr>
                <a:t>Understanding the threshold formula is essential for effective model promotion and ensuring improved performance metrics.</a:t>
              </a:r>
            </a:p>
          </p:txBody>
        </p:sp>
        <p:sp>
          <p:nvSpPr>
            <p:cNvPr id="18" name="TextBox 18"/>
            <p:cNvSpPr txBox="1"/>
            <p:nvPr/>
          </p:nvSpPr>
          <p:spPr>
            <a:xfrm>
              <a:off x="0" y="57150"/>
              <a:ext cx="17289756" cy="1232323"/>
            </a:xfrm>
            <a:prstGeom prst="rect">
              <a:avLst/>
            </a:prstGeom>
          </p:spPr>
          <p:txBody>
            <a:bodyPr lIns="0" tIns="0" rIns="0" bIns="0" rtlCol="0" anchor="t">
              <a:spAutoFit/>
            </a:bodyPr>
            <a:lstStyle/>
            <a:p>
              <a:pPr marL="0" lvl="0" indent="0" algn="ctr">
                <a:lnSpc>
                  <a:spcPts val="7039"/>
                </a:lnSpc>
              </a:pPr>
              <a:r>
                <a:rPr lang="en-US" sz="6399" b="1">
                  <a:solidFill>
                    <a:srgbClr val="FFFFFF"/>
                  </a:solidFill>
                  <a:latin typeface="Times New Roman" pitchFamily="18" charset="0"/>
                  <a:ea typeface="Roca One Heavy"/>
                  <a:cs typeface="Times New Roman" pitchFamily="18" charset="0"/>
                  <a:sym typeface="Roca One Heavy"/>
                </a:rPr>
                <a:t>Promotion Logic for New Models</a:t>
              </a:r>
            </a:p>
          </p:txBody>
        </p:sp>
      </p:grpSp>
      <p:grpSp>
        <p:nvGrpSpPr>
          <p:cNvPr id="19" name="Group 19"/>
          <p:cNvGrpSpPr/>
          <p:nvPr/>
        </p:nvGrpSpPr>
        <p:grpSpPr>
          <a:xfrm>
            <a:off x="2398692" y="4589344"/>
            <a:ext cx="3934563" cy="2898784"/>
            <a:chOff x="0" y="0"/>
            <a:chExt cx="5246085" cy="3865045"/>
          </a:xfrm>
        </p:grpSpPr>
        <p:sp>
          <p:nvSpPr>
            <p:cNvPr id="20" name="TextBox 20"/>
            <p:cNvSpPr txBox="1"/>
            <p:nvPr/>
          </p:nvSpPr>
          <p:spPr>
            <a:xfrm>
              <a:off x="0" y="0"/>
              <a:ext cx="5246085" cy="965200"/>
            </a:xfrm>
            <a:prstGeom prst="rect">
              <a:avLst/>
            </a:prstGeom>
          </p:spPr>
          <p:txBody>
            <a:bodyPr lIns="0" tIns="0" rIns="0" bIns="0" rtlCol="0" anchor="t">
              <a:spAutoFit/>
            </a:bodyPr>
            <a:lstStyle/>
            <a:p>
              <a:pPr marL="0" lvl="0" indent="0" algn="ctr">
                <a:lnSpc>
                  <a:spcPts val="2880"/>
                </a:lnSpc>
              </a:pPr>
              <a:r>
                <a:rPr lang="en-US" sz="2400" b="1">
                  <a:solidFill>
                    <a:srgbClr val="FFFFFF"/>
                  </a:solidFill>
                  <a:latin typeface="Times New Roman" pitchFamily="18" charset="0"/>
                  <a:ea typeface="Now Bold"/>
                  <a:cs typeface="Times New Roman" pitchFamily="18" charset="0"/>
                  <a:sym typeface="Now Bold"/>
                </a:rPr>
                <a:t>Threshold Formula Explained</a:t>
              </a:r>
            </a:p>
          </p:txBody>
        </p:sp>
        <p:sp>
          <p:nvSpPr>
            <p:cNvPr id="21" name="TextBox 21"/>
            <p:cNvSpPr txBox="1"/>
            <p:nvPr/>
          </p:nvSpPr>
          <p:spPr>
            <a:xfrm>
              <a:off x="346574" y="1273610"/>
              <a:ext cx="4552936" cy="2591435"/>
            </a:xfrm>
            <a:prstGeom prst="rect">
              <a:avLst/>
            </a:prstGeom>
          </p:spPr>
          <p:txBody>
            <a:bodyPr lIns="0" tIns="0" rIns="0" bIns="0" rtlCol="0" anchor="t">
              <a:spAutoFit/>
            </a:bodyPr>
            <a:lstStyle/>
            <a:p>
              <a:pPr marL="0" lvl="0" indent="0" algn="ctr">
                <a:lnSpc>
                  <a:spcPts val="3120"/>
                </a:lnSpc>
              </a:pPr>
              <a:r>
                <a:rPr lang="en-US" sz="2400" dirty="0">
                  <a:solidFill>
                    <a:srgbClr val="FFFFFF"/>
                  </a:solidFill>
                  <a:latin typeface="Times New Roman" pitchFamily="18" charset="0"/>
                  <a:ea typeface="Now"/>
                  <a:cs typeface="Times New Roman" pitchFamily="18" charset="0"/>
                  <a:sym typeface="Now"/>
                </a:rPr>
                <a:t>The threshold formula determines when a new model should be promoted based on performance metrics.</a:t>
              </a:r>
            </a:p>
          </p:txBody>
        </p:sp>
      </p:grpSp>
      <p:grpSp>
        <p:nvGrpSpPr>
          <p:cNvPr id="22" name="Group 22"/>
          <p:cNvGrpSpPr/>
          <p:nvPr/>
        </p:nvGrpSpPr>
        <p:grpSpPr>
          <a:xfrm>
            <a:off x="7288894" y="4589344"/>
            <a:ext cx="3710212" cy="3057815"/>
            <a:chOff x="0" y="0"/>
            <a:chExt cx="4946949" cy="4077087"/>
          </a:xfrm>
        </p:grpSpPr>
        <p:sp>
          <p:nvSpPr>
            <p:cNvPr id="23" name="TextBox 23"/>
            <p:cNvSpPr txBox="1"/>
            <p:nvPr/>
          </p:nvSpPr>
          <p:spPr>
            <a:xfrm>
              <a:off x="0" y="0"/>
              <a:ext cx="4946949" cy="468077"/>
            </a:xfrm>
            <a:prstGeom prst="rect">
              <a:avLst/>
            </a:prstGeom>
          </p:spPr>
          <p:txBody>
            <a:bodyPr lIns="0" tIns="0" rIns="0" bIns="0" rtlCol="0" anchor="t">
              <a:spAutoFit/>
            </a:bodyPr>
            <a:lstStyle/>
            <a:p>
              <a:pPr marL="0" lvl="0" indent="0" algn="ctr">
                <a:lnSpc>
                  <a:spcPts val="2880"/>
                </a:lnSpc>
                <a:spcBef>
                  <a:spcPct val="0"/>
                </a:spcBef>
              </a:pPr>
              <a:r>
                <a:rPr lang="en-US" sz="2400" b="1">
                  <a:solidFill>
                    <a:srgbClr val="FFFFFF"/>
                  </a:solidFill>
                  <a:latin typeface="Times New Roman" pitchFamily="18" charset="0"/>
                  <a:ea typeface="Now Bold"/>
                  <a:cs typeface="Times New Roman" pitchFamily="18" charset="0"/>
                  <a:sym typeface="Now Bold"/>
                </a:rPr>
                <a:t>Key Performance Indicators</a:t>
              </a:r>
            </a:p>
          </p:txBody>
        </p:sp>
        <p:sp>
          <p:nvSpPr>
            <p:cNvPr id="24" name="TextBox 24"/>
            <p:cNvSpPr txBox="1"/>
            <p:nvPr/>
          </p:nvSpPr>
          <p:spPr>
            <a:xfrm>
              <a:off x="247809" y="1485652"/>
              <a:ext cx="4451331" cy="2591435"/>
            </a:xfrm>
            <a:prstGeom prst="rect">
              <a:avLst/>
            </a:prstGeom>
          </p:spPr>
          <p:txBody>
            <a:bodyPr lIns="0" tIns="0" rIns="0" bIns="0" rtlCol="0" anchor="t">
              <a:spAutoFit/>
            </a:bodyPr>
            <a:lstStyle/>
            <a:p>
              <a:pPr marL="0" lvl="0" indent="0" algn="ctr">
                <a:lnSpc>
                  <a:spcPts val="3120"/>
                </a:lnSpc>
              </a:pPr>
              <a:r>
                <a:rPr lang="en-US" sz="2400">
                  <a:solidFill>
                    <a:srgbClr val="FFFFFF"/>
                  </a:solidFill>
                  <a:latin typeface="Times New Roman" pitchFamily="18" charset="0"/>
                  <a:ea typeface="Now"/>
                  <a:cs typeface="Times New Roman" pitchFamily="18" charset="0"/>
                  <a:sym typeface="Now"/>
                </a:rPr>
                <a:t>Monitoring </a:t>
              </a:r>
              <a:r>
                <a:rPr lang="en-US" sz="2400" b="1">
                  <a:solidFill>
                    <a:srgbClr val="FFFFFF"/>
                  </a:solidFill>
                  <a:latin typeface="Times New Roman" pitchFamily="18" charset="0"/>
                  <a:ea typeface="Now Bold"/>
                  <a:cs typeface="Times New Roman" pitchFamily="18" charset="0"/>
                  <a:sym typeface="Now Bold"/>
                </a:rPr>
                <a:t>KPIs</a:t>
              </a:r>
              <a:r>
                <a:rPr lang="en-US" sz="2400">
                  <a:solidFill>
                    <a:srgbClr val="FFFFFF"/>
                  </a:solidFill>
                  <a:latin typeface="Times New Roman" pitchFamily="18" charset="0"/>
                  <a:ea typeface="Now"/>
                  <a:cs typeface="Times New Roman" pitchFamily="18" charset="0"/>
                  <a:sym typeface="Now"/>
                </a:rPr>
                <a:t> helps in assessing whether a new model surpasses the existing one before deployment.</a:t>
              </a:r>
            </a:p>
          </p:txBody>
        </p:sp>
      </p:grpSp>
      <p:grpSp>
        <p:nvGrpSpPr>
          <p:cNvPr id="25" name="Group 25"/>
          <p:cNvGrpSpPr/>
          <p:nvPr/>
        </p:nvGrpSpPr>
        <p:grpSpPr>
          <a:xfrm>
            <a:off x="12214167" y="4589344"/>
            <a:ext cx="3413492" cy="3096656"/>
            <a:chOff x="0" y="0"/>
            <a:chExt cx="4551322" cy="4128875"/>
          </a:xfrm>
        </p:grpSpPr>
        <p:sp>
          <p:nvSpPr>
            <p:cNvPr id="26" name="TextBox 26"/>
            <p:cNvSpPr txBox="1"/>
            <p:nvPr/>
          </p:nvSpPr>
          <p:spPr>
            <a:xfrm>
              <a:off x="177343" y="0"/>
              <a:ext cx="4196636" cy="965200"/>
            </a:xfrm>
            <a:prstGeom prst="rect">
              <a:avLst/>
            </a:prstGeom>
          </p:spPr>
          <p:txBody>
            <a:bodyPr lIns="0" tIns="0" rIns="0" bIns="0" rtlCol="0" anchor="t">
              <a:spAutoFit/>
            </a:bodyPr>
            <a:lstStyle/>
            <a:p>
              <a:pPr marL="0" lvl="0" indent="0" algn="ctr">
                <a:lnSpc>
                  <a:spcPts val="2880"/>
                </a:lnSpc>
                <a:spcBef>
                  <a:spcPct val="0"/>
                </a:spcBef>
              </a:pPr>
              <a:r>
                <a:rPr lang="en-US" sz="2400" b="1">
                  <a:solidFill>
                    <a:srgbClr val="FFFFFF"/>
                  </a:solidFill>
                  <a:latin typeface="Times New Roman" pitchFamily="18" charset="0"/>
                  <a:ea typeface="Now Bold"/>
                  <a:cs typeface="Times New Roman" pitchFamily="18" charset="0"/>
                  <a:sym typeface="Now Bold"/>
                </a:rPr>
                <a:t>Implementation Strategies</a:t>
              </a:r>
            </a:p>
          </p:txBody>
        </p:sp>
        <p:sp>
          <p:nvSpPr>
            <p:cNvPr id="27" name="TextBox 27"/>
            <p:cNvSpPr txBox="1"/>
            <p:nvPr/>
          </p:nvSpPr>
          <p:spPr>
            <a:xfrm>
              <a:off x="0" y="1514911"/>
              <a:ext cx="4551322" cy="2613964"/>
            </a:xfrm>
            <a:prstGeom prst="rect">
              <a:avLst/>
            </a:prstGeom>
          </p:spPr>
          <p:txBody>
            <a:bodyPr lIns="0" tIns="0" rIns="0" bIns="0" rtlCol="0" anchor="t">
              <a:spAutoFit/>
            </a:bodyPr>
            <a:lstStyle/>
            <a:p>
              <a:pPr marL="0" lvl="0" indent="0" algn="ctr">
                <a:lnSpc>
                  <a:spcPts val="3120"/>
                </a:lnSpc>
              </a:pPr>
              <a:r>
                <a:rPr lang="en-US" sz="2400">
                  <a:solidFill>
                    <a:srgbClr val="FFFFFF"/>
                  </a:solidFill>
                  <a:latin typeface="Times New Roman" pitchFamily="18" charset="0"/>
                  <a:ea typeface="Now"/>
                  <a:cs typeface="Times New Roman" pitchFamily="18" charset="0"/>
                  <a:sym typeface="Now"/>
                </a:rPr>
                <a:t>Utilizing this formula effectively ensures that only the </a:t>
              </a:r>
              <a:r>
                <a:rPr lang="en-US" sz="2400" b="1">
                  <a:solidFill>
                    <a:srgbClr val="FFFFFF"/>
                  </a:solidFill>
                  <a:latin typeface="Times New Roman" pitchFamily="18" charset="0"/>
                  <a:ea typeface="Now Bold"/>
                  <a:cs typeface="Times New Roman" pitchFamily="18" charset="0"/>
                  <a:sym typeface="Now Bold"/>
                </a:rPr>
                <a:t>best-performing models</a:t>
              </a:r>
              <a:r>
                <a:rPr lang="en-US" sz="2400">
                  <a:solidFill>
                    <a:srgbClr val="FFFFFF"/>
                  </a:solidFill>
                  <a:latin typeface="Times New Roman" pitchFamily="18" charset="0"/>
                  <a:ea typeface="Now"/>
                  <a:cs typeface="Times New Roman" pitchFamily="18" charset="0"/>
                  <a:sym typeface="Now"/>
                </a:rPr>
                <a:t> are brought into production.</a:t>
              </a:r>
            </a:p>
          </p:txBody>
        </p:sp>
      </p:grpSp>
      <p:sp>
        <p:nvSpPr>
          <p:cNvPr id="28" name="Freeform 28"/>
          <p:cNvSpPr/>
          <p:nvPr/>
        </p:nvSpPr>
        <p:spPr>
          <a:xfrm>
            <a:off x="-485886" y="2762837"/>
            <a:ext cx="2482277" cy="837768"/>
          </a:xfrm>
          <a:custGeom>
            <a:avLst/>
            <a:gdLst/>
            <a:ahLst/>
            <a:cxnLst/>
            <a:rect l="l" t="t" r="r" b="b"/>
            <a:pathLst>
              <a:path w="2482277" h="837768">
                <a:moveTo>
                  <a:pt x="0" y="0"/>
                </a:moveTo>
                <a:lnTo>
                  <a:pt x="2482277" y="0"/>
                </a:lnTo>
                <a:lnTo>
                  <a:pt x="2482277" y="837769"/>
                </a:lnTo>
                <a:lnTo>
                  <a:pt x="0" y="83776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3CBE"/>
        </a:solidFill>
        <a:effectLst/>
      </p:bgPr>
    </p:bg>
    <p:spTree>
      <p:nvGrpSpPr>
        <p:cNvPr id="1" name=""/>
        <p:cNvGrpSpPr/>
        <p:nvPr/>
      </p:nvGrpSpPr>
      <p:grpSpPr>
        <a:xfrm>
          <a:off x="0" y="0"/>
          <a:ext cx="0" cy="0"/>
          <a:chOff x="0" y="0"/>
          <a:chExt cx="0" cy="0"/>
        </a:xfrm>
      </p:grpSpPr>
      <p:grpSp>
        <p:nvGrpSpPr>
          <p:cNvPr id="2" name="Group 2"/>
          <p:cNvGrpSpPr/>
          <p:nvPr/>
        </p:nvGrpSpPr>
        <p:grpSpPr>
          <a:xfrm>
            <a:off x="1293982" y="723900"/>
            <a:ext cx="7965984" cy="8756789"/>
            <a:chOff x="0" y="0"/>
            <a:chExt cx="2098037" cy="2306315"/>
          </a:xfrm>
        </p:grpSpPr>
        <p:sp>
          <p:nvSpPr>
            <p:cNvPr id="3" name="Freeform 3"/>
            <p:cNvSpPr/>
            <p:nvPr/>
          </p:nvSpPr>
          <p:spPr>
            <a:xfrm>
              <a:off x="0" y="0"/>
              <a:ext cx="2098037" cy="2306315"/>
            </a:xfrm>
            <a:custGeom>
              <a:avLst/>
              <a:gdLst/>
              <a:ahLst/>
              <a:cxnLst/>
              <a:rect l="l" t="t" r="r" b="b"/>
              <a:pathLst>
                <a:path w="2098037" h="2306315">
                  <a:moveTo>
                    <a:pt x="38875" y="0"/>
                  </a:moveTo>
                  <a:lnTo>
                    <a:pt x="2059162" y="0"/>
                  </a:lnTo>
                  <a:cubicBezTo>
                    <a:pt x="2069473" y="0"/>
                    <a:pt x="2079360" y="4096"/>
                    <a:pt x="2086651" y="11386"/>
                  </a:cubicBezTo>
                  <a:cubicBezTo>
                    <a:pt x="2093941" y="18677"/>
                    <a:pt x="2098037" y="28565"/>
                    <a:pt x="2098037" y="38875"/>
                  </a:cubicBezTo>
                  <a:lnTo>
                    <a:pt x="2098037" y="2267440"/>
                  </a:lnTo>
                  <a:cubicBezTo>
                    <a:pt x="2098037" y="2288910"/>
                    <a:pt x="2080632" y="2306315"/>
                    <a:pt x="2059162" y="2306315"/>
                  </a:cubicBezTo>
                  <a:lnTo>
                    <a:pt x="38875" y="2306315"/>
                  </a:lnTo>
                  <a:cubicBezTo>
                    <a:pt x="17405" y="2306315"/>
                    <a:pt x="0" y="2288910"/>
                    <a:pt x="0" y="2267440"/>
                  </a:cubicBezTo>
                  <a:lnTo>
                    <a:pt x="0" y="38875"/>
                  </a:lnTo>
                  <a:cubicBezTo>
                    <a:pt x="0" y="17405"/>
                    <a:pt x="17405" y="0"/>
                    <a:pt x="38875" y="0"/>
                  </a:cubicBezTo>
                  <a:close/>
                </a:path>
              </a:pathLst>
            </a:custGeom>
            <a:solidFill>
              <a:srgbClr val="EBF3FE"/>
            </a:solidFill>
            <a:ln w="19050" cap="rnd">
              <a:solidFill>
                <a:srgbClr val="000000"/>
              </a:solidFill>
              <a:prstDash val="solid"/>
              <a:round/>
            </a:ln>
          </p:spPr>
        </p:sp>
        <p:sp>
          <p:nvSpPr>
            <p:cNvPr id="4" name="TextBox 4"/>
            <p:cNvSpPr txBox="1"/>
            <p:nvPr/>
          </p:nvSpPr>
          <p:spPr>
            <a:xfrm>
              <a:off x="0" y="28575"/>
              <a:ext cx="2098037" cy="2277740"/>
            </a:xfrm>
            <a:prstGeom prst="rect">
              <a:avLst/>
            </a:prstGeom>
          </p:spPr>
          <p:txBody>
            <a:bodyPr lIns="50800" tIns="50800" rIns="50800" bIns="50800" rtlCol="0" anchor="ctr"/>
            <a:lstStyle/>
            <a:p>
              <a:pPr algn="ctr">
                <a:lnSpc>
                  <a:spcPts val="2584"/>
                </a:lnSpc>
              </a:pPr>
              <a:endParaRPr>
                <a:latin typeface="Times New Roman" pitchFamily="18" charset="0"/>
                <a:cs typeface="Times New Roman" pitchFamily="18" charset="0"/>
              </a:endParaRPr>
            </a:p>
          </p:txBody>
        </p:sp>
      </p:grpSp>
      <p:sp>
        <p:nvSpPr>
          <p:cNvPr id="5" name="Freeform 5"/>
          <p:cNvSpPr/>
          <p:nvPr/>
        </p:nvSpPr>
        <p:spPr>
          <a:xfrm rot="-10196393">
            <a:off x="13589680" y="1880977"/>
            <a:ext cx="3586254" cy="4906567"/>
          </a:xfrm>
          <a:custGeom>
            <a:avLst/>
            <a:gdLst/>
            <a:ahLst/>
            <a:cxnLst/>
            <a:rect l="l" t="t" r="r" b="b"/>
            <a:pathLst>
              <a:path w="3586254" h="4906567">
                <a:moveTo>
                  <a:pt x="0" y="0"/>
                </a:moveTo>
                <a:lnTo>
                  <a:pt x="3586254" y="0"/>
                </a:lnTo>
                <a:lnTo>
                  <a:pt x="3586254" y="4906567"/>
                </a:lnTo>
                <a:lnTo>
                  <a:pt x="0" y="490656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9958770" y="1373797"/>
            <a:ext cx="6194259" cy="5727229"/>
            <a:chOff x="0" y="0"/>
            <a:chExt cx="879080" cy="812800"/>
          </a:xfrm>
        </p:grpSpPr>
        <p:sp>
          <p:nvSpPr>
            <p:cNvPr id="7" name="Freeform 7"/>
            <p:cNvSpPr/>
            <p:nvPr/>
          </p:nvSpPr>
          <p:spPr>
            <a:xfrm>
              <a:off x="0" y="0"/>
              <a:ext cx="879080" cy="812800"/>
            </a:xfrm>
            <a:custGeom>
              <a:avLst/>
              <a:gdLst/>
              <a:ahLst/>
              <a:cxnLst/>
              <a:rect l="l" t="t" r="r" b="b"/>
              <a:pathLst>
                <a:path w="879080" h="812800">
                  <a:moveTo>
                    <a:pt x="0" y="0"/>
                  </a:moveTo>
                  <a:lnTo>
                    <a:pt x="879080" y="0"/>
                  </a:lnTo>
                  <a:lnTo>
                    <a:pt x="879080" y="812800"/>
                  </a:lnTo>
                  <a:lnTo>
                    <a:pt x="0" y="812800"/>
                  </a:lnTo>
                  <a:close/>
                </a:path>
              </a:pathLst>
            </a:custGeom>
            <a:solidFill>
              <a:srgbClr val="EBF3FE"/>
            </a:solidFill>
            <a:ln w="19050" cap="sq">
              <a:solidFill>
                <a:srgbClr val="000000"/>
              </a:solidFill>
              <a:prstDash val="solid"/>
              <a:miter/>
            </a:ln>
          </p:spPr>
        </p:sp>
        <p:sp>
          <p:nvSpPr>
            <p:cNvPr id="8" name="TextBox 8"/>
            <p:cNvSpPr txBox="1"/>
            <p:nvPr/>
          </p:nvSpPr>
          <p:spPr>
            <a:xfrm>
              <a:off x="0" y="28575"/>
              <a:ext cx="879080" cy="784225"/>
            </a:xfrm>
            <a:prstGeom prst="rect">
              <a:avLst/>
            </a:prstGeom>
          </p:spPr>
          <p:txBody>
            <a:bodyPr lIns="52802" tIns="52802" rIns="52802" bIns="52802" rtlCol="0" anchor="ctr"/>
            <a:lstStyle/>
            <a:p>
              <a:pPr marL="0" lvl="0" indent="0" algn="ctr">
                <a:lnSpc>
                  <a:spcPts val="2694"/>
                </a:lnSpc>
                <a:spcBef>
                  <a:spcPct val="0"/>
                </a:spcBef>
              </a:pPr>
              <a:endParaRPr>
                <a:latin typeface="Times New Roman" pitchFamily="18" charset="0"/>
                <a:cs typeface="Times New Roman" pitchFamily="18" charset="0"/>
              </a:endParaRPr>
            </a:p>
          </p:txBody>
        </p:sp>
      </p:grpSp>
      <p:grpSp>
        <p:nvGrpSpPr>
          <p:cNvPr id="9" name="Group 9"/>
          <p:cNvGrpSpPr/>
          <p:nvPr/>
        </p:nvGrpSpPr>
        <p:grpSpPr>
          <a:xfrm>
            <a:off x="9958770" y="7295216"/>
            <a:ext cx="6194259" cy="1617987"/>
            <a:chOff x="0" y="0"/>
            <a:chExt cx="1569550" cy="409978"/>
          </a:xfrm>
        </p:grpSpPr>
        <p:sp>
          <p:nvSpPr>
            <p:cNvPr id="10" name="Freeform 10"/>
            <p:cNvSpPr/>
            <p:nvPr/>
          </p:nvSpPr>
          <p:spPr>
            <a:xfrm>
              <a:off x="0" y="0"/>
              <a:ext cx="1569550" cy="409978"/>
            </a:xfrm>
            <a:custGeom>
              <a:avLst/>
              <a:gdLst/>
              <a:ahLst/>
              <a:cxnLst/>
              <a:rect l="l" t="t" r="r" b="b"/>
              <a:pathLst>
                <a:path w="1569550" h="409978">
                  <a:moveTo>
                    <a:pt x="14998" y="0"/>
                  </a:moveTo>
                  <a:lnTo>
                    <a:pt x="1554552" y="0"/>
                  </a:lnTo>
                  <a:cubicBezTo>
                    <a:pt x="1558529" y="0"/>
                    <a:pt x="1562344" y="1580"/>
                    <a:pt x="1565157" y="4393"/>
                  </a:cubicBezTo>
                  <a:cubicBezTo>
                    <a:pt x="1567970" y="7206"/>
                    <a:pt x="1569550" y="11020"/>
                    <a:pt x="1569550" y="14998"/>
                  </a:cubicBezTo>
                  <a:lnTo>
                    <a:pt x="1569550" y="394980"/>
                  </a:lnTo>
                  <a:cubicBezTo>
                    <a:pt x="1569550" y="403263"/>
                    <a:pt x="1562835" y="409978"/>
                    <a:pt x="1554552" y="409978"/>
                  </a:cubicBezTo>
                  <a:lnTo>
                    <a:pt x="14998" y="409978"/>
                  </a:lnTo>
                  <a:cubicBezTo>
                    <a:pt x="6715" y="409978"/>
                    <a:pt x="0" y="403263"/>
                    <a:pt x="0" y="394980"/>
                  </a:cubicBezTo>
                  <a:lnTo>
                    <a:pt x="0" y="14998"/>
                  </a:lnTo>
                  <a:cubicBezTo>
                    <a:pt x="0" y="6715"/>
                    <a:pt x="6715" y="0"/>
                    <a:pt x="14998" y="0"/>
                  </a:cubicBezTo>
                  <a:close/>
                </a:path>
              </a:pathLst>
            </a:custGeom>
            <a:solidFill>
              <a:srgbClr val="EBF3FE"/>
            </a:solidFill>
            <a:ln w="19050" cap="sq">
              <a:solidFill>
                <a:srgbClr val="000000"/>
              </a:solidFill>
              <a:prstDash val="solid"/>
              <a:miter/>
            </a:ln>
          </p:spPr>
        </p:sp>
        <p:sp>
          <p:nvSpPr>
            <p:cNvPr id="11" name="TextBox 11"/>
            <p:cNvSpPr txBox="1"/>
            <p:nvPr/>
          </p:nvSpPr>
          <p:spPr>
            <a:xfrm>
              <a:off x="0" y="-66675"/>
              <a:ext cx="1569550" cy="476653"/>
            </a:xfrm>
            <a:prstGeom prst="rect">
              <a:avLst/>
            </a:prstGeom>
          </p:spPr>
          <p:txBody>
            <a:bodyPr lIns="50800" tIns="50800" rIns="50800" bIns="50800" rtlCol="0" anchor="ctr"/>
            <a:lstStyle/>
            <a:p>
              <a:pPr marL="0" lvl="0" indent="0" algn="ctr">
                <a:lnSpc>
                  <a:spcPts val="3576"/>
                </a:lnSpc>
                <a:spcBef>
                  <a:spcPct val="0"/>
                </a:spcBef>
              </a:pPr>
              <a:endParaRPr>
                <a:latin typeface="Times New Roman" pitchFamily="18" charset="0"/>
                <a:cs typeface="Times New Roman" pitchFamily="18" charset="0"/>
              </a:endParaRPr>
            </a:p>
          </p:txBody>
        </p:sp>
      </p:grpSp>
      <p:grpSp>
        <p:nvGrpSpPr>
          <p:cNvPr id="12" name="Group 12"/>
          <p:cNvGrpSpPr/>
          <p:nvPr/>
        </p:nvGrpSpPr>
        <p:grpSpPr>
          <a:xfrm>
            <a:off x="10239355" y="1654865"/>
            <a:ext cx="5633088" cy="5165093"/>
            <a:chOff x="0" y="0"/>
            <a:chExt cx="886446" cy="812800"/>
          </a:xfrm>
        </p:grpSpPr>
        <p:sp>
          <p:nvSpPr>
            <p:cNvPr id="13" name="Freeform 13"/>
            <p:cNvSpPr/>
            <p:nvPr/>
          </p:nvSpPr>
          <p:spPr>
            <a:xfrm>
              <a:off x="0" y="0"/>
              <a:ext cx="886446" cy="812800"/>
            </a:xfrm>
            <a:custGeom>
              <a:avLst/>
              <a:gdLst/>
              <a:ahLst/>
              <a:cxnLst/>
              <a:rect l="l" t="t" r="r" b="b"/>
              <a:pathLst>
                <a:path w="886446" h="812800">
                  <a:moveTo>
                    <a:pt x="0" y="0"/>
                  </a:moveTo>
                  <a:lnTo>
                    <a:pt x="886446" y="0"/>
                  </a:lnTo>
                  <a:lnTo>
                    <a:pt x="886446" y="812800"/>
                  </a:lnTo>
                  <a:lnTo>
                    <a:pt x="0" y="812800"/>
                  </a:lnTo>
                  <a:close/>
                </a:path>
              </a:pathLst>
            </a:custGeom>
            <a:blipFill>
              <a:blip r:embed="rId4"/>
              <a:stretch>
                <a:fillRect l="-31602" r="-31602"/>
              </a:stretch>
            </a:blipFill>
          </p:spPr>
        </p:sp>
      </p:grpSp>
      <p:sp>
        <p:nvSpPr>
          <p:cNvPr id="14" name="Freeform 14"/>
          <p:cNvSpPr/>
          <p:nvPr/>
        </p:nvSpPr>
        <p:spPr>
          <a:xfrm>
            <a:off x="12178790" y="252455"/>
            <a:ext cx="1754218" cy="1803402"/>
          </a:xfrm>
          <a:custGeom>
            <a:avLst/>
            <a:gdLst/>
            <a:ahLst/>
            <a:cxnLst/>
            <a:rect l="l" t="t" r="r" b="b"/>
            <a:pathLst>
              <a:path w="1754218" h="1803402">
                <a:moveTo>
                  <a:pt x="0" y="0"/>
                </a:moveTo>
                <a:lnTo>
                  <a:pt x="1754218" y="0"/>
                </a:lnTo>
                <a:lnTo>
                  <a:pt x="1754218" y="1803402"/>
                </a:lnTo>
                <a:lnTo>
                  <a:pt x="0" y="180340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5" name="Freeform 15"/>
          <p:cNvSpPr/>
          <p:nvPr/>
        </p:nvSpPr>
        <p:spPr>
          <a:xfrm>
            <a:off x="1341607" y="7246309"/>
            <a:ext cx="7918359" cy="980368"/>
          </a:xfrm>
          <a:custGeom>
            <a:avLst/>
            <a:gdLst/>
            <a:ahLst/>
            <a:cxnLst/>
            <a:rect l="l" t="t" r="r" b="b"/>
            <a:pathLst>
              <a:path w="7918359" h="980368">
                <a:moveTo>
                  <a:pt x="0" y="0"/>
                </a:moveTo>
                <a:lnTo>
                  <a:pt x="7918359" y="0"/>
                </a:lnTo>
                <a:lnTo>
                  <a:pt x="7918359" y="980368"/>
                </a:lnTo>
                <a:lnTo>
                  <a:pt x="0" y="980368"/>
                </a:lnTo>
                <a:lnTo>
                  <a:pt x="0" y="0"/>
                </a:lnTo>
                <a:close/>
              </a:path>
            </a:pathLst>
          </a:custGeom>
          <a:blipFill>
            <a:blip r:embed="rId7"/>
            <a:stretch>
              <a:fillRect/>
            </a:stretch>
          </a:blipFill>
        </p:spPr>
      </p:sp>
      <p:sp>
        <p:nvSpPr>
          <p:cNvPr id="16" name="Freeform 16"/>
          <p:cNvSpPr/>
          <p:nvPr/>
        </p:nvSpPr>
        <p:spPr>
          <a:xfrm>
            <a:off x="1341607" y="2740676"/>
            <a:ext cx="7918359" cy="2937077"/>
          </a:xfrm>
          <a:custGeom>
            <a:avLst/>
            <a:gdLst/>
            <a:ahLst/>
            <a:cxnLst/>
            <a:rect l="l" t="t" r="r" b="b"/>
            <a:pathLst>
              <a:path w="7918359" h="2937077">
                <a:moveTo>
                  <a:pt x="0" y="0"/>
                </a:moveTo>
                <a:lnTo>
                  <a:pt x="7918359" y="0"/>
                </a:lnTo>
                <a:lnTo>
                  <a:pt x="7918359" y="2937076"/>
                </a:lnTo>
                <a:lnTo>
                  <a:pt x="0" y="2937076"/>
                </a:lnTo>
                <a:lnTo>
                  <a:pt x="0" y="0"/>
                </a:lnTo>
                <a:close/>
              </a:path>
            </a:pathLst>
          </a:custGeom>
          <a:blipFill>
            <a:blip r:embed="rId8"/>
            <a:stretch>
              <a:fillRect/>
            </a:stretch>
          </a:blipFill>
        </p:spPr>
      </p:sp>
      <p:sp>
        <p:nvSpPr>
          <p:cNvPr id="17" name="TextBox 17"/>
          <p:cNvSpPr txBox="1"/>
          <p:nvPr/>
        </p:nvSpPr>
        <p:spPr>
          <a:xfrm>
            <a:off x="2682639" y="1192256"/>
            <a:ext cx="5188670" cy="679006"/>
          </a:xfrm>
          <a:prstGeom prst="rect">
            <a:avLst/>
          </a:prstGeom>
        </p:spPr>
        <p:txBody>
          <a:bodyPr lIns="0" tIns="0" rIns="0" bIns="0" rtlCol="0" anchor="t">
            <a:spAutoFit/>
          </a:bodyPr>
          <a:lstStyle/>
          <a:p>
            <a:pPr marL="0" lvl="0" indent="0" algn="l">
              <a:lnSpc>
                <a:spcPts val="5186"/>
              </a:lnSpc>
              <a:spcBef>
                <a:spcPct val="0"/>
              </a:spcBef>
            </a:pPr>
            <a:r>
              <a:rPr lang="en-US" sz="4715" b="1" dirty="0">
                <a:solidFill>
                  <a:srgbClr val="000000"/>
                </a:solidFill>
                <a:latin typeface="Times New Roman" pitchFamily="18" charset="0"/>
                <a:ea typeface="Roca One Heavy"/>
                <a:cs typeface="Times New Roman" pitchFamily="18" charset="0"/>
                <a:sym typeface="Roca One Heavy"/>
              </a:rPr>
              <a:t>P</a:t>
            </a:r>
            <a:r>
              <a:rPr lang="en-US" sz="4715" b="1" u="none" strike="noStrike" dirty="0">
                <a:solidFill>
                  <a:srgbClr val="000000"/>
                </a:solidFill>
                <a:latin typeface="Times New Roman" pitchFamily="18" charset="0"/>
                <a:ea typeface="Roca One Heavy"/>
                <a:cs typeface="Times New Roman" pitchFamily="18" charset="0"/>
                <a:sym typeface="Roca One Heavy"/>
              </a:rPr>
              <a:t>romote If Better</a:t>
            </a:r>
          </a:p>
        </p:txBody>
      </p:sp>
      <p:sp>
        <p:nvSpPr>
          <p:cNvPr id="18" name="TextBox 18"/>
          <p:cNvSpPr txBox="1"/>
          <p:nvPr/>
        </p:nvSpPr>
        <p:spPr>
          <a:xfrm>
            <a:off x="10238220" y="7727655"/>
            <a:ext cx="5634223" cy="345094"/>
          </a:xfrm>
          <a:prstGeom prst="rect">
            <a:avLst/>
          </a:prstGeom>
        </p:spPr>
        <p:txBody>
          <a:bodyPr lIns="0" tIns="0" rIns="0" bIns="0" rtlCol="0" anchor="t">
            <a:spAutoFit/>
          </a:bodyPr>
          <a:lstStyle/>
          <a:p>
            <a:pPr marL="0" lvl="0" indent="0" algn="ctr">
              <a:lnSpc>
                <a:spcPts val="2860"/>
              </a:lnSpc>
            </a:pPr>
            <a:r>
              <a:rPr lang="en-US" sz="2200" u="none" strike="noStrike" dirty="0">
                <a:solidFill>
                  <a:srgbClr val="000000"/>
                </a:solidFill>
                <a:latin typeface="Times New Roman" pitchFamily="18" charset="0"/>
                <a:ea typeface="Now"/>
                <a:cs typeface="Times New Roman" pitchFamily="18" charset="0"/>
                <a:sym typeface="Now"/>
              </a:rPr>
              <a:t>Automate your retraining workflows effectively.</a:t>
            </a:r>
          </a:p>
        </p:txBody>
      </p:sp>
      <p:sp>
        <p:nvSpPr>
          <p:cNvPr id="19" name="TextBox 19"/>
          <p:cNvSpPr txBox="1"/>
          <p:nvPr/>
        </p:nvSpPr>
        <p:spPr>
          <a:xfrm>
            <a:off x="1341607" y="6220677"/>
            <a:ext cx="7519435" cy="447815"/>
          </a:xfrm>
          <a:prstGeom prst="rect">
            <a:avLst/>
          </a:prstGeom>
        </p:spPr>
        <p:txBody>
          <a:bodyPr lIns="0" tIns="0" rIns="0" bIns="0" rtlCol="0" anchor="t">
            <a:spAutoFit/>
          </a:bodyPr>
          <a:lstStyle/>
          <a:p>
            <a:pPr marL="0" lvl="0" indent="0" algn="l">
              <a:lnSpc>
                <a:spcPts val="3730"/>
              </a:lnSpc>
              <a:spcBef>
                <a:spcPct val="0"/>
              </a:spcBef>
            </a:pPr>
            <a:r>
              <a:rPr lang="en-US" sz="3057" u="none" strike="noStrike">
                <a:solidFill>
                  <a:srgbClr val="000000"/>
                </a:solidFill>
                <a:latin typeface="Times New Roman" pitchFamily="18" charset="0"/>
                <a:ea typeface="Now"/>
                <a:cs typeface="Times New Roman" pitchFamily="18" charset="0"/>
                <a:sym typeface="Now"/>
              </a:rPr>
              <a:t>Threshold Formula: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3CBE"/>
        </a:solidFill>
        <a:effectLst/>
      </p:bgPr>
    </p:bg>
    <p:spTree>
      <p:nvGrpSpPr>
        <p:cNvPr id="1" name=""/>
        <p:cNvGrpSpPr/>
        <p:nvPr/>
      </p:nvGrpSpPr>
      <p:grpSpPr>
        <a:xfrm>
          <a:off x="0" y="0"/>
          <a:ext cx="0" cy="0"/>
          <a:chOff x="0" y="0"/>
          <a:chExt cx="0" cy="0"/>
        </a:xfrm>
      </p:grpSpPr>
      <p:sp>
        <p:nvSpPr>
          <p:cNvPr id="2" name="Freeform 2"/>
          <p:cNvSpPr/>
          <p:nvPr/>
        </p:nvSpPr>
        <p:spPr>
          <a:xfrm rot="-4846624">
            <a:off x="14398905" y="1144247"/>
            <a:ext cx="3941787" cy="3246599"/>
          </a:xfrm>
          <a:custGeom>
            <a:avLst/>
            <a:gdLst/>
            <a:ahLst/>
            <a:cxnLst/>
            <a:rect l="l" t="t" r="r" b="b"/>
            <a:pathLst>
              <a:path w="3941787" h="3246599">
                <a:moveTo>
                  <a:pt x="0" y="0"/>
                </a:moveTo>
                <a:lnTo>
                  <a:pt x="3941787" y="0"/>
                </a:lnTo>
                <a:lnTo>
                  <a:pt x="3941787" y="3246598"/>
                </a:lnTo>
                <a:lnTo>
                  <a:pt x="0" y="324659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55508" y="7632865"/>
            <a:ext cx="5134940" cy="4653539"/>
          </a:xfrm>
          <a:custGeom>
            <a:avLst/>
            <a:gdLst/>
            <a:ahLst/>
            <a:cxnLst/>
            <a:rect l="l" t="t" r="r" b="b"/>
            <a:pathLst>
              <a:path w="5134940" h="4653539">
                <a:moveTo>
                  <a:pt x="0" y="0"/>
                </a:moveTo>
                <a:lnTo>
                  <a:pt x="5134940" y="0"/>
                </a:lnTo>
                <a:lnTo>
                  <a:pt x="5134940" y="4653539"/>
                </a:lnTo>
                <a:lnTo>
                  <a:pt x="0" y="465353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1076270">
            <a:off x="-71226" y="9370721"/>
            <a:ext cx="1737942" cy="993607"/>
          </a:xfrm>
          <a:custGeom>
            <a:avLst/>
            <a:gdLst/>
            <a:ahLst/>
            <a:cxnLst/>
            <a:rect l="l" t="t" r="r" b="b"/>
            <a:pathLst>
              <a:path w="1737942" h="993607">
                <a:moveTo>
                  <a:pt x="0" y="0"/>
                </a:moveTo>
                <a:lnTo>
                  <a:pt x="1737942" y="0"/>
                </a:lnTo>
                <a:lnTo>
                  <a:pt x="1737942" y="993608"/>
                </a:lnTo>
                <a:lnTo>
                  <a:pt x="0" y="993608"/>
                </a:lnTo>
                <a:lnTo>
                  <a:pt x="0" y="0"/>
                </a:lnTo>
                <a:close/>
              </a:path>
            </a:pathLst>
          </a:custGeom>
          <a:blipFill>
            <a:blip r:embed="rId6">
              <a:extLst>
                <a:ext uri="{96DAC541-7B7A-43D3-8B79-37D633B846F1}">
                  <asvg:svgBlip xmlns:asvg="http://schemas.microsoft.com/office/drawing/2016/SVG/main" xmlns="" r:embed="rId7"/>
                </a:ext>
              </a:extLst>
            </a:blip>
            <a:stretch>
              <a:fillRect l="-69397"/>
            </a:stretch>
          </a:blipFill>
        </p:spPr>
      </p:sp>
      <p:sp>
        <p:nvSpPr>
          <p:cNvPr id="5" name="TextBox 5"/>
          <p:cNvSpPr txBox="1"/>
          <p:nvPr/>
        </p:nvSpPr>
        <p:spPr>
          <a:xfrm>
            <a:off x="3883898" y="728835"/>
            <a:ext cx="10520204" cy="936154"/>
          </a:xfrm>
          <a:prstGeom prst="rect">
            <a:avLst/>
          </a:prstGeom>
        </p:spPr>
        <p:txBody>
          <a:bodyPr lIns="0" tIns="0" rIns="0" bIns="0" rtlCol="0" anchor="t">
            <a:spAutoFit/>
          </a:bodyPr>
          <a:lstStyle/>
          <a:p>
            <a:pPr marL="0" lvl="0" indent="0" algn="ctr">
              <a:lnSpc>
                <a:spcPts val="7295"/>
              </a:lnSpc>
            </a:pPr>
            <a:r>
              <a:rPr lang="en-US" sz="6079" b="1">
                <a:solidFill>
                  <a:srgbClr val="FFFFFF"/>
                </a:solidFill>
                <a:latin typeface="Times New Roman" pitchFamily="18" charset="0"/>
                <a:ea typeface="Roca One Heavy"/>
                <a:cs typeface="Times New Roman" pitchFamily="18" charset="0"/>
                <a:sym typeface="Roca One Heavy"/>
              </a:rPr>
              <a:t>Summary of train_model.py</a:t>
            </a:r>
          </a:p>
        </p:txBody>
      </p:sp>
      <p:grpSp>
        <p:nvGrpSpPr>
          <p:cNvPr id="6" name="Group 6"/>
          <p:cNvGrpSpPr/>
          <p:nvPr/>
        </p:nvGrpSpPr>
        <p:grpSpPr>
          <a:xfrm>
            <a:off x="801784" y="1963398"/>
            <a:ext cx="4037096" cy="7280870"/>
            <a:chOff x="0" y="0"/>
            <a:chExt cx="1063268" cy="1917595"/>
          </a:xfrm>
        </p:grpSpPr>
        <p:sp>
          <p:nvSpPr>
            <p:cNvPr id="7" name="Freeform 7"/>
            <p:cNvSpPr/>
            <p:nvPr/>
          </p:nvSpPr>
          <p:spPr>
            <a:xfrm>
              <a:off x="0" y="0"/>
              <a:ext cx="1063268" cy="1917595"/>
            </a:xfrm>
            <a:custGeom>
              <a:avLst/>
              <a:gdLst/>
              <a:ahLst/>
              <a:cxnLst/>
              <a:rect l="l" t="t" r="r" b="b"/>
              <a:pathLst>
                <a:path w="1063268" h="1917595">
                  <a:moveTo>
                    <a:pt x="76708" y="0"/>
                  </a:moveTo>
                  <a:lnTo>
                    <a:pt x="986560" y="0"/>
                  </a:lnTo>
                  <a:cubicBezTo>
                    <a:pt x="1006905" y="0"/>
                    <a:pt x="1026415" y="8082"/>
                    <a:pt x="1040801" y="22467"/>
                  </a:cubicBezTo>
                  <a:cubicBezTo>
                    <a:pt x="1055186" y="36853"/>
                    <a:pt x="1063268" y="56364"/>
                    <a:pt x="1063268" y="76708"/>
                  </a:cubicBezTo>
                  <a:lnTo>
                    <a:pt x="1063268" y="1840888"/>
                  </a:lnTo>
                  <a:cubicBezTo>
                    <a:pt x="1063268" y="1883252"/>
                    <a:pt x="1028925" y="1917595"/>
                    <a:pt x="986560" y="1917595"/>
                  </a:cubicBezTo>
                  <a:lnTo>
                    <a:pt x="76708" y="1917595"/>
                  </a:lnTo>
                  <a:cubicBezTo>
                    <a:pt x="56364" y="1917595"/>
                    <a:pt x="36853" y="1909514"/>
                    <a:pt x="22467" y="1895128"/>
                  </a:cubicBezTo>
                  <a:cubicBezTo>
                    <a:pt x="8082" y="1880743"/>
                    <a:pt x="0" y="1861232"/>
                    <a:pt x="0" y="1840888"/>
                  </a:cubicBezTo>
                  <a:lnTo>
                    <a:pt x="0" y="76708"/>
                  </a:lnTo>
                  <a:cubicBezTo>
                    <a:pt x="0" y="56364"/>
                    <a:pt x="8082" y="36853"/>
                    <a:pt x="22467" y="22467"/>
                  </a:cubicBezTo>
                  <a:cubicBezTo>
                    <a:pt x="36853" y="8082"/>
                    <a:pt x="56364" y="0"/>
                    <a:pt x="76708" y="0"/>
                  </a:cubicBezTo>
                  <a:close/>
                </a:path>
              </a:pathLst>
            </a:custGeom>
            <a:solidFill>
              <a:srgbClr val="EBF3FE"/>
            </a:solidFill>
            <a:ln w="19050" cap="rnd">
              <a:solidFill>
                <a:srgbClr val="000000"/>
              </a:solidFill>
              <a:prstDash val="solid"/>
              <a:round/>
            </a:ln>
          </p:spPr>
        </p:sp>
        <p:sp>
          <p:nvSpPr>
            <p:cNvPr id="8" name="TextBox 8"/>
            <p:cNvSpPr txBox="1"/>
            <p:nvPr/>
          </p:nvSpPr>
          <p:spPr>
            <a:xfrm>
              <a:off x="0" y="28575"/>
              <a:ext cx="1063268" cy="1889020"/>
            </a:xfrm>
            <a:prstGeom prst="rect">
              <a:avLst/>
            </a:prstGeom>
          </p:spPr>
          <p:txBody>
            <a:bodyPr lIns="50800" tIns="50800" rIns="50800" bIns="50800" rtlCol="0" anchor="ctr"/>
            <a:lstStyle/>
            <a:p>
              <a:pPr algn="ctr">
                <a:lnSpc>
                  <a:spcPts val="2694"/>
                </a:lnSpc>
              </a:pPr>
              <a:endParaRPr>
                <a:latin typeface="Times New Roman" pitchFamily="18" charset="0"/>
                <a:cs typeface="Times New Roman" pitchFamily="18" charset="0"/>
              </a:endParaRPr>
            </a:p>
          </p:txBody>
        </p:sp>
      </p:grpSp>
      <p:grpSp>
        <p:nvGrpSpPr>
          <p:cNvPr id="9" name="Group 9"/>
          <p:cNvGrpSpPr/>
          <p:nvPr/>
        </p:nvGrpSpPr>
        <p:grpSpPr>
          <a:xfrm>
            <a:off x="1163822" y="2644767"/>
            <a:ext cx="3313021" cy="4081476"/>
            <a:chOff x="0" y="9525"/>
            <a:chExt cx="4417361" cy="5441968"/>
          </a:xfrm>
        </p:grpSpPr>
        <p:sp>
          <p:nvSpPr>
            <p:cNvPr id="10" name="TextBox 10"/>
            <p:cNvSpPr txBox="1"/>
            <p:nvPr/>
          </p:nvSpPr>
          <p:spPr>
            <a:xfrm>
              <a:off x="0" y="1604286"/>
              <a:ext cx="4417361" cy="3847207"/>
            </a:xfrm>
            <a:prstGeom prst="rect">
              <a:avLst/>
            </a:prstGeom>
          </p:spPr>
          <p:txBody>
            <a:bodyPr lIns="0" tIns="0" rIns="0" bIns="0" rtlCol="0" anchor="t">
              <a:spAutoFit/>
            </a:bodyPr>
            <a:lstStyle/>
            <a:p>
              <a:pPr marL="0" lvl="0" indent="0" algn="ctr">
                <a:lnSpc>
                  <a:spcPts val="2482"/>
                </a:lnSpc>
              </a:pPr>
              <a:r>
                <a:rPr lang="en-US" sz="1909" dirty="0">
                  <a:solidFill>
                    <a:srgbClr val="000000"/>
                  </a:solidFill>
                  <a:latin typeface="Times New Roman" pitchFamily="18" charset="0"/>
                  <a:ea typeface="Now"/>
                  <a:cs typeface="Times New Roman" pitchFamily="18" charset="0"/>
                  <a:sym typeface="Now"/>
                </a:rPr>
                <a:t>The </a:t>
              </a:r>
              <a:r>
                <a:rPr lang="en-US" sz="1909" b="1" dirty="0">
                  <a:solidFill>
                    <a:srgbClr val="000000"/>
                  </a:solidFill>
                  <a:latin typeface="Times New Roman" pitchFamily="18" charset="0"/>
                  <a:ea typeface="Now Bold"/>
                  <a:cs typeface="Times New Roman" pitchFamily="18" charset="0"/>
                  <a:sym typeface="Now Bold"/>
                </a:rPr>
                <a:t>train_model.py</a:t>
              </a:r>
              <a:r>
                <a:rPr lang="en-US" sz="1909" dirty="0">
                  <a:solidFill>
                    <a:srgbClr val="000000"/>
                  </a:solidFill>
                  <a:latin typeface="Times New Roman" pitchFamily="18" charset="0"/>
                  <a:ea typeface="Now"/>
                  <a:cs typeface="Times New Roman" pitchFamily="18" charset="0"/>
                  <a:sym typeface="Now"/>
                </a:rPr>
                <a:t> script manages the entire process of training machine learning models. It includes loading data, preprocessing, selecting algorithms, and splitting datasets into training and validation sets to ensure optimal learning conditions.</a:t>
              </a:r>
            </a:p>
          </p:txBody>
        </p:sp>
        <p:sp>
          <p:nvSpPr>
            <p:cNvPr id="11" name="TextBox 11"/>
            <p:cNvSpPr txBox="1"/>
            <p:nvPr/>
          </p:nvSpPr>
          <p:spPr>
            <a:xfrm>
              <a:off x="0" y="9525"/>
              <a:ext cx="4417361" cy="1158875"/>
            </a:xfrm>
            <a:prstGeom prst="rect">
              <a:avLst/>
            </a:prstGeom>
          </p:spPr>
          <p:txBody>
            <a:bodyPr lIns="0" tIns="0" rIns="0" bIns="0" rtlCol="0" anchor="t">
              <a:spAutoFit/>
            </a:bodyPr>
            <a:lstStyle/>
            <a:p>
              <a:pPr marL="0" lvl="0" indent="0" algn="ctr">
                <a:lnSpc>
                  <a:spcPts val="3300"/>
                </a:lnSpc>
              </a:pPr>
              <a:r>
                <a:rPr lang="en-US" sz="3000" b="1">
                  <a:solidFill>
                    <a:srgbClr val="000000"/>
                  </a:solidFill>
                  <a:latin typeface="Times New Roman" pitchFamily="18" charset="0"/>
                  <a:ea typeface="Now Heavy"/>
                  <a:cs typeface="Times New Roman" pitchFamily="18" charset="0"/>
                  <a:sym typeface="Now Heavy"/>
                </a:rPr>
                <a:t>Model Training Process</a:t>
              </a:r>
            </a:p>
          </p:txBody>
        </p:sp>
      </p:grpSp>
      <p:grpSp>
        <p:nvGrpSpPr>
          <p:cNvPr id="12" name="Group 12"/>
          <p:cNvGrpSpPr/>
          <p:nvPr/>
        </p:nvGrpSpPr>
        <p:grpSpPr>
          <a:xfrm>
            <a:off x="9173780" y="1963398"/>
            <a:ext cx="4037096" cy="7280870"/>
            <a:chOff x="0" y="0"/>
            <a:chExt cx="1063268" cy="1917595"/>
          </a:xfrm>
        </p:grpSpPr>
        <p:sp>
          <p:nvSpPr>
            <p:cNvPr id="13" name="Freeform 13"/>
            <p:cNvSpPr/>
            <p:nvPr/>
          </p:nvSpPr>
          <p:spPr>
            <a:xfrm>
              <a:off x="0" y="0"/>
              <a:ext cx="1063268" cy="1917595"/>
            </a:xfrm>
            <a:custGeom>
              <a:avLst/>
              <a:gdLst/>
              <a:ahLst/>
              <a:cxnLst/>
              <a:rect l="l" t="t" r="r" b="b"/>
              <a:pathLst>
                <a:path w="1063268" h="1917595">
                  <a:moveTo>
                    <a:pt x="76708" y="0"/>
                  </a:moveTo>
                  <a:lnTo>
                    <a:pt x="986560" y="0"/>
                  </a:lnTo>
                  <a:cubicBezTo>
                    <a:pt x="1006905" y="0"/>
                    <a:pt x="1026415" y="8082"/>
                    <a:pt x="1040801" y="22467"/>
                  </a:cubicBezTo>
                  <a:cubicBezTo>
                    <a:pt x="1055186" y="36853"/>
                    <a:pt x="1063268" y="56364"/>
                    <a:pt x="1063268" y="76708"/>
                  </a:cubicBezTo>
                  <a:lnTo>
                    <a:pt x="1063268" y="1840888"/>
                  </a:lnTo>
                  <a:cubicBezTo>
                    <a:pt x="1063268" y="1883252"/>
                    <a:pt x="1028925" y="1917595"/>
                    <a:pt x="986560" y="1917595"/>
                  </a:cubicBezTo>
                  <a:lnTo>
                    <a:pt x="76708" y="1917595"/>
                  </a:lnTo>
                  <a:cubicBezTo>
                    <a:pt x="56364" y="1917595"/>
                    <a:pt x="36853" y="1909514"/>
                    <a:pt x="22467" y="1895128"/>
                  </a:cubicBezTo>
                  <a:cubicBezTo>
                    <a:pt x="8082" y="1880743"/>
                    <a:pt x="0" y="1861232"/>
                    <a:pt x="0" y="1840888"/>
                  </a:cubicBezTo>
                  <a:lnTo>
                    <a:pt x="0" y="76708"/>
                  </a:lnTo>
                  <a:cubicBezTo>
                    <a:pt x="0" y="56364"/>
                    <a:pt x="8082" y="36853"/>
                    <a:pt x="22467" y="22467"/>
                  </a:cubicBezTo>
                  <a:cubicBezTo>
                    <a:pt x="36853" y="8082"/>
                    <a:pt x="56364" y="0"/>
                    <a:pt x="76708" y="0"/>
                  </a:cubicBezTo>
                  <a:close/>
                </a:path>
              </a:pathLst>
            </a:custGeom>
            <a:solidFill>
              <a:srgbClr val="EBF3FE"/>
            </a:solidFill>
            <a:ln w="19050" cap="rnd">
              <a:solidFill>
                <a:srgbClr val="000000"/>
              </a:solidFill>
              <a:prstDash val="solid"/>
              <a:round/>
            </a:ln>
          </p:spPr>
        </p:sp>
        <p:sp>
          <p:nvSpPr>
            <p:cNvPr id="14" name="TextBox 14"/>
            <p:cNvSpPr txBox="1"/>
            <p:nvPr/>
          </p:nvSpPr>
          <p:spPr>
            <a:xfrm>
              <a:off x="0" y="28575"/>
              <a:ext cx="1063268" cy="1889020"/>
            </a:xfrm>
            <a:prstGeom prst="rect">
              <a:avLst/>
            </a:prstGeom>
          </p:spPr>
          <p:txBody>
            <a:bodyPr lIns="50800" tIns="50800" rIns="50800" bIns="50800" rtlCol="0" anchor="ctr"/>
            <a:lstStyle/>
            <a:p>
              <a:pPr algn="ctr">
                <a:lnSpc>
                  <a:spcPts val="2694"/>
                </a:lnSpc>
              </a:pPr>
              <a:endParaRPr>
                <a:latin typeface="Times New Roman" pitchFamily="18" charset="0"/>
                <a:cs typeface="Times New Roman" pitchFamily="18" charset="0"/>
              </a:endParaRPr>
            </a:p>
          </p:txBody>
        </p:sp>
      </p:grpSp>
      <p:grpSp>
        <p:nvGrpSpPr>
          <p:cNvPr id="15" name="Group 15"/>
          <p:cNvGrpSpPr/>
          <p:nvPr/>
        </p:nvGrpSpPr>
        <p:grpSpPr>
          <a:xfrm>
            <a:off x="9535818" y="2644767"/>
            <a:ext cx="3313021" cy="3440274"/>
            <a:chOff x="0" y="9525"/>
            <a:chExt cx="4417361" cy="4587033"/>
          </a:xfrm>
        </p:grpSpPr>
        <p:sp>
          <p:nvSpPr>
            <p:cNvPr id="16" name="TextBox 16"/>
            <p:cNvSpPr txBox="1"/>
            <p:nvPr/>
          </p:nvSpPr>
          <p:spPr>
            <a:xfrm>
              <a:off x="0" y="1604286"/>
              <a:ext cx="4417361" cy="2992272"/>
            </a:xfrm>
            <a:prstGeom prst="rect">
              <a:avLst/>
            </a:prstGeom>
          </p:spPr>
          <p:txBody>
            <a:bodyPr lIns="0" tIns="0" rIns="0" bIns="0" rtlCol="0" anchor="t">
              <a:spAutoFit/>
            </a:bodyPr>
            <a:lstStyle/>
            <a:p>
              <a:pPr marL="0" lvl="0" indent="0" algn="ctr">
                <a:lnSpc>
                  <a:spcPts val="2482"/>
                </a:lnSpc>
              </a:pPr>
              <a:r>
                <a:rPr lang="en-US" sz="1909" dirty="0">
                  <a:solidFill>
                    <a:srgbClr val="000000"/>
                  </a:solidFill>
                  <a:latin typeface="Times New Roman" pitchFamily="18" charset="0"/>
                  <a:ea typeface="Now"/>
                  <a:cs typeface="Times New Roman" pitchFamily="18" charset="0"/>
                  <a:sym typeface="Now"/>
                </a:rPr>
                <a:t>After training, the model is evaluated using metrics like accuracy, precision, and recall. The script implements cross-validation to ensure that the model generalizes well on unseen data and avoids overfitting.</a:t>
              </a:r>
            </a:p>
          </p:txBody>
        </p:sp>
        <p:sp>
          <p:nvSpPr>
            <p:cNvPr id="17" name="TextBox 17"/>
            <p:cNvSpPr txBox="1"/>
            <p:nvPr/>
          </p:nvSpPr>
          <p:spPr>
            <a:xfrm>
              <a:off x="0" y="9525"/>
              <a:ext cx="4417361" cy="564257"/>
            </a:xfrm>
            <a:prstGeom prst="rect">
              <a:avLst/>
            </a:prstGeom>
          </p:spPr>
          <p:txBody>
            <a:bodyPr lIns="0" tIns="0" rIns="0" bIns="0" rtlCol="0" anchor="t">
              <a:spAutoFit/>
            </a:bodyPr>
            <a:lstStyle/>
            <a:p>
              <a:pPr marL="0" lvl="0" indent="0" algn="ctr">
                <a:lnSpc>
                  <a:spcPts val="3300"/>
                </a:lnSpc>
              </a:pPr>
              <a:r>
                <a:rPr lang="en-US" sz="3000" b="1">
                  <a:solidFill>
                    <a:srgbClr val="000000"/>
                  </a:solidFill>
                  <a:latin typeface="Times New Roman" pitchFamily="18" charset="0"/>
                  <a:ea typeface="Now Heavy"/>
                  <a:cs typeface="Times New Roman" pitchFamily="18" charset="0"/>
                  <a:sym typeface="Now Heavy"/>
                </a:rPr>
                <a:t>Model Evaluation</a:t>
              </a:r>
            </a:p>
          </p:txBody>
        </p:sp>
      </p:grpSp>
      <p:grpSp>
        <p:nvGrpSpPr>
          <p:cNvPr id="18" name="Group 18"/>
          <p:cNvGrpSpPr/>
          <p:nvPr/>
        </p:nvGrpSpPr>
        <p:grpSpPr>
          <a:xfrm>
            <a:off x="4987782" y="1963398"/>
            <a:ext cx="4037096" cy="7280870"/>
            <a:chOff x="0" y="0"/>
            <a:chExt cx="1063268" cy="1917595"/>
          </a:xfrm>
        </p:grpSpPr>
        <p:sp>
          <p:nvSpPr>
            <p:cNvPr id="19" name="Freeform 19"/>
            <p:cNvSpPr/>
            <p:nvPr/>
          </p:nvSpPr>
          <p:spPr>
            <a:xfrm>
              <a:off x="0" y="0"/>
              <a:ext cx="1063268" cy="1917595"/>
            </a:xfrm>
            <a:custGeom>
              <a:avLst/>
              <a:gdLst/>
              <a:ahLst/>
              <a:cxnLst/>
              <a:rect l="l" t="t" r="r" b="b"/>
              <a:pathLst>
                <a:path w="1063268" h="1917595">
                  <a:moveTo>
                    <a:pt x="76708" y="0"/>
                  </a:moveTo>
                  <a:lnTo>
                    <a:pt x="986560" y="0"/>
                  </a:lnTo>
                  <a:cubicBezTo>
                    <a:pt x="1006905" y="0"/>
                    <a:pt x="1026415" y="8082"/>
                    <a:pt x="1040801" y="22467"/>
                  </a:cubicBezTo>
                  <a:cubicBezTo>
                    <a:pt x="1055186" y="36853"/>
                    <a:pt x="1063268" y="56364"/>
                    <a:pt x="1063268" y="76708"/>
                  </a:cubicBezTo>
                  <a:lnTo>
                    <a:pt x="1063268" y="1840888"/>
                  </a:lnTo>
                  <a:cubicBezTo>
                    <a:pt x="1063268" y="1883252"/>
                    <a:pt x="1028925" y="1917595"/>
                    <a:pt x="986560" y="1917595"/>
                  </a:cubicBezTo>
                  <a:lnTo>
                    <a:pt x="76708" y="1917595"/>
                  </a:lnTo>
                  <a:cubicBezTo>
                    <a:pt x="56364" y="1917595"/>
                    <a:pt x="36853" y="1909514"/>
                    <a:pt x="22467" y="1895128"/>
                  </a:cubicBezTo>
                  <a:cubicBezTo>
                    <a:pt x="8082" y="1880743"/>
                    <a:pt x="0" y="1861232"/>
                    <a:pt x="0" y="1840888"/>
                  </a:cubicBezTo>
                  <a:lnTo>
                    <a:pt x="0" y="76708"/>
                  </a:lnTo>
                  <a:cubicBezTo>
                    <a:pt x="0" y="56364"/>
                    <a:pt x="8082" y="36853"/>
                    <a:pt x="22467" y="22467"/>
                  </a:cubicBezTo>
                  <a:cubicBezTo>
                    <a:pt x="36853" y="8082"/>
                    <a:pt x="56364" y="0"/>
                    <a:pt x="76708" y="0"/>
                  </a:cubicBezTo>
                  <a:close/>
                </a:path>
              </a:pathLst>
            </a:custGeom>
            <a:solidFill>
              <a:srgbClr val="EBF3FE"/>
            </a:solidFill>
            <a:ln w="19050" cap="rnd">
              <a:solidFill>
                <a:srgbClr val="000000"/>
              </a:solidFill>
              <a:prstDash val="solid"/>
              <a:round/>
            </a:ln>
          </p:spPr>
        </p:sp>
        <p:sp>
          <p:nvSpPr>
            <p:cNvPr id="20" name="TextBox 20"/>
            <p:cNvSpPr txBox="1"/>
            <p:nvPr/>
          </p:nvSpPr>
          <p:spPr>
            <a:xfrm>
              <a:off x="0" y="28575"/>
              <a:ext cx="1063268" cy="1889020"/>
            </a:xfrm>
            <a:prstGeom prst="rect">
              <a:avLst/>
            </a:prstGeom>
          </p:spPr>
          <p:txBody>
            <a:bodyPr lIns="50800" tIns="50800" rIns="50800" bIns="50800" rtlCol="0" anchor="ctr"/>
            <a:lstStyle/>
            <a:p>
              <a:pPr algn="ctr">
                <a:lnSpc>
                  <a:spcPts val="2694"/>
                </a:lnSpc>
              </a:pPr>
              <a:endParaRPr>
                <a:latin typeface="Times New Roman" pitchFamily="18" charset="0"/>
                <a:cs typeface="Times New Roman" pitchFamily="18" charset="0"/>
              </a:endParaRPr>
            </a:p>
          </p:txBody>
        </p:sp>
      </p:grpSp>
      <p:grpSp>
        <p:nvGrpSpPr>
          <p:cNvPr id="21" name="Group 21"/>
          <p:cNvGrpSpPr/>
          <p:nvPr/>
        </p:nvGrpSpPr>
        <p:grpSpPr>
          <a:xfrm>
            <a:off x="5349820" y="2644767"/>
            <a:ext cx="3313021" cy="3760875"/>
            <a:chOff x="0" y="9525"/>
            <a:chExt cx="4417361" cy="5014501"/>
          </a:xfrm>
        </p:grpSpPr>
        <p:sp>
          <p:nvSpPr>
            <p:cNvPr id="22" name="TextBox 22"/>
            <p:cNvSpPr txBox="1"/>
            <p:nvPr/>
          </p:nvSpPr>
          <p:spPr>
            <a:xfrm>
              <a:off x="0" y="1604286"/>
              <a:ext cx="4417361" cy="3419740"/>
            </a:xfrm>
            <a:prstGeom prst="rect">
              <a:avLst/>
            </a:prstGeom>
          </p:spPr>
          <p:txBody>
            <a:bodyPr lIns="0" tIns="0" rIns="0" bIns="0" rtlCol="0" anchor="t">
              <a:spAutoFit/>
            </a:bodyPr>
            <a:lstStyle/>
            <a:p>
              <a:pPr marL="0" lvl="0" indent="0" algn="ctr">
                <a:lnSpc>
                  <a:spcPts val="2482"/>
                </a:lnSpc>
              </a:pPr>
              <a:r>
                <a:rPr lang="en-US" sz="1909" dirty="0">
                  <a:solidFill>
                    <a:srgbClr val="000000"/>
                  </a:solidFill>
                  <a:latin typeface="Times New Roman" pitchFamily="18" charset="0"/>
                  <a:ea typeface="Now"/>
                  <a:cs typeface="Times New Roman" pitchFamily="18" charset="0"/>
                  <a:sym typeface="Now"/>
                </a:rPr>
                <a:t>Parameter tuning is crucial for achieving the best performance of machine learning models. The script employs techniques such as grid search and random search to find the ideal parameters that enhance model accuracy and efficiency.</a:t>
              </a:r>
            </a:p>
          </p:txBody>
        </p:sp>
        <p:sp>
          <p:nvSpPr>
            <p:cNvPr id="23" name="TextBox 23"/>
            <p:cNvSpPr txBox="1"/>
            <p:nvPr/>
          </p:nvSpPr>
          <p:spPr>
            <a:xfrm>
              <a:off x="0" y="9525"/>
              <a:ext cx="4417361" cy="564257"/>
            </a:xfrm>
            <a:prstGeom prst="rect">
              <a:avLst/>
            </a:prstGeom>
          </p:spPr>
          <p:txBody>
            <a:bodyPr lIns="0" tIns="0" rIns="0" bIns="0" rtlCol="0" anchor="t">
              <a:spAutoFit/>
            </a:bodyPr>
            <a:lstStyle/>
            <a:p>
              <a:pPr marL="0" lvl="0" indent="0" algn="ctr">
                <a:lnSpc>
                  <a:spcPts val="3300"/>
                </a:lnSpc>
              </a:pPr>
              <a:r>
                <a:rPr lang="en-US" sz="3000" b="1">
                  <a:solidFill>
                    <a:srgbClr val="000000"/>
                  </a:solidFill>
                  <a:latin typeface="Times New Roman" pitchFamily="18" charset="0"/>
                  <a:ea typeface="Now Bold"/>
                  <a:cs typeface="Times New Roman" pitchFamily="18" charset="0"/>
                  <a:sym typeface="Now Bold"/>
                </a:rPr>
                <a:t>Parameter Tuning</a:t>
              </a:r>
            </a:p>
          </p:txBody>
        </p:sp>
      </p:grpSp>
      <p:grpSp>
        <p:nvGrpSpPr>
          <p:cNvPr id="24" name="Group 24"/>
          <p:cNvGrpSpPr/>
          <p:nvPr/>
        </p:nvGrpSpPr>
        <p:grpSpPr>
          <a:xfrm>
            <a:off x="13359778" y="1963398"/>
            <a:ext cx="4037096" cy="7280870"/>
            <a:chOff x="0" y="0"/>
            <a:chExt cx="1063268" cy="1917595"/>
          </a:xfrm>
        </p:grpSpPr>
        <p:sp>
          <p:nvSpPr>
            <p:cNvPr id="25" name="Freeform 25"/>
            <p:cNvSpPr/>
            <p:nvPr/>
          </p:nvSpPr>
          <p:spPr>
            <a:xfrm>
              <a:off x="0" y="0"/>
              <a:ext cx="1063268" cy="1917595"/>
            </a:xfrm>
            <a:custGeom>
              <a:avLst/>
              <a:gdLst/>
              <a:ahLst/>
              <a:cxnLst/>
              <a:rect l="l" t="t" r="r" b="b"/>
              <a:pathLst>
                <a:path w="1063268" h="1917595">
                  <a:moveTo>
                    <a:pt x="76708" y="0"/>
                  </a:moveTo>
                  <a:lnTo>
                    <a:pt x="986560" y="0"/>
                  </a:lnTo>
                  <a:cubicBezTo>
                    <a:pt x="1006905" y="0"/>
                    <a:pt x="1026415" y="8082"/>
                    <a:pt x="1040801" y="22467"/>
                  </a:cubicBezTo>
                  <a:cubicBezTo>
                    <a:pt x="1055186" y="36853"/>
                    <a:pt x="1063268" y="56364"/>
                    <a:pt x="1063268" y="76708"/>
                  </a:cubicBezTo>
                  <a:lnTo>
                    <a:pt x="1063268" y="1840888"/>
                  </a:lnTo>
                  <a:cubicBezTo>
                    <a:pt x="1063268" y="1883252"/>
                    <a:pt x="1028925" y="1917595"/>
                    <a:pt x="986560" y="1917595"/>
                  </a:cubicBezTo>
                  <a:lnTo>
                    <a:pt x="76708" y="1917595"/>
                  </a:lnTo>
                  <a:cubicBezTo>
                    <a:pt x="56364" y="1917595"/>
                    <a:pt x="36853" y="1909514"/>
                    <a:pt x="22467" y="1895128"/>
                  </a:cubicBezTo>
                  <a:cubicBezTo>
                    <a:pt x="8082" y="1880743"/>
                    <a:pt x="0" y="1861232"/>
                    <a:pt x="0" y="1840888"/>
                  </a:cubicBezTo>
                  <a:lnTo>
                    <a:pt x="0" y="76708"/>
                  </a:lnTo>
                  <a:cubicBezTo>
                    <a:pt x="0" y="56364"/>
                    <a:pt x="8082" y="36853"/>
                    <a:pt x="22467" y="22467"/>
                  </a:cubicBezTo>
                  <a:cubicBezTo>
                    <a:pt x="36853" y="8082"/>
                    <a:pt x="56364" y="0"/>
                    <a:pt x="76708" y="0"/>
                  </a:cubicBezTo>
                  <a:close/>
                </a:path>
              </a:pathLst>
            </a:custGeom>
            <a:solidFill>
              <a:srgbClr val="EBF3FE"/>
            </a:solidFill>
            <a:ln w="19050" cap="rnd">
              <a:solidFill>
                <a:srgbClr val="000000"/>
              </a:solidFill>
              <a:prstDash val="solid"/>
              <a:round/>
            </a:ln>
          </p:spPr>
        </p:sp>
        <p:sp>
          <p:nvSpPr>
            <p:cNvPr id="26" name="TextBox 26"/>
            <p:cNvSpPr txBox="1"/>
            <p:nvPr/>
          </p:nvSpPr>
          <p:spPr>
            <a:xfrm>
              <a:off x="0" y="28575"/>
              <a:ext cx="1063268" cy="1889020"/>
            </a:xfrm>
            <a:prstGeom prst="rect">
              <a:avLst/>
            </a:prstGeom>
          </p:spPr>
          <p:txBody>
            <a:bodyPr lIns="50800" tIns="50800" rIns="50800" bIns="50800" rtlCol="0" anchor="ctr"/>
            <a:lstStyle/>
            <a:p>
              <a:pPr algn="ctr">
                <a:lnSpc>
                  <a:spcPts val="2694"/>
                </a:lnSpc>
              </a:pPr>
              <a:endParaRPr>
                <a:latin typeface="Times New Roman" pitchFamily="18" charset="0"/>
                <a:cs typeface="Times New Roman" pitchFamily="18" charset="0"/>
              </a:endParaRPr>
            </a:p>
          </p:txBody>
        </p:sp>
      </p:grpSp>
      <p:grpSp>
        <p:nvGrpSpPr>
          <p:cNvPr id="27" name="Group 27"/>
          <p:cNvGrpSpPr/>
          <p:nvPr/>
        </p:nvGrpSpPr>
        <p:grpSpPr>
          <a:xfrm>
            <a:off x="13721816" y="2644767"/>
            <a:ext cx="3313021" cy="3760875"/>
            <a:chOff x="0" y="9525"/>
            <a:chExt cx="4417361" cy="5014501"/>
          </a:xfrm>
        </p:grpSpPr>
        <p:sp>
          <p:nvSpPr>
            <p:cNvPr id="28" name="TextBox 28"/>
            <p:cNvSpPr txBox="1"/>
            <p:nvPr/>
          </p:nvSpPr>
          <p:spPr>
            <a:xfrm>
              <a:off x="0" y="1604286"/>
              <a:ext cx="4417361" cy="3419740"/>
            </a:xfrm>
            <a:prstGeom prst="rect">
              <a:avLst/>
            </a:prstGeom>
          </p:spPr>
          <p:txBody>
            <a:bodyPr lIns="0" tIns="0" rIns="0" bIns="0" rtlCol="0" anchor="t">
              <a:spAutoFit/>
            </a:bodyPr>
            <a:lstStyle/>
            <a:p>
              <a:pPr marL="0" lvl="0" indent="0" algn="ctr">
                <a:lnSpc>
                  <a:spcPts val="2482"/>
                </a:lnSpc>
              </a:pPr>
              <a:r>
                <a:rPr lang="en-US" sz="1909" dirty="0">
                  <a:solidFill>
                    <a:srgbClr val="000000"/>
                  </a:solidFill>
                  <a:latin typeface="Times New Roman" pitchFamily="18" charset="0"/>
                  <a:ea typeface="Now"/>
                  <a:cs typeface="Times New Roman" pitchFamily="18" charset="0"/>
                  <a:sym typeface="Now"/>
                </a:rPr>
                <a:t>Once a model meets the performance criteria, the script saves it using </a:t>
              </a:r>
              <a:r>
                <a:rPr lang="en-US" sz="1909" dirty="0" err="1">
                  <a:solidFill>
                    <a:srgbClr val="000000"/>
                  </a:solidFill>
                  <a:latin typeface="Times New Roman" pitchFamily="18" charset="0"/>
                  <a:ea typeface="Now"/>
                  <a:cs typeface="Times New Roman" pitchFamily="18" charset="0"/>
                  <a:sym typeface="Now"/>
                </a:rPr>
                <a:t>joblib</a:t>
              </a:r>
              <a:r>
                <a:rPr lang="en-US" sz="1909" dirty="0">
                  <a:solidFill>
                    <a:srgbClr val="000000"/>
                  </a:solidFill>
                  <a:latin typeface="Times New Roman" pitchFamily="18" charset="0"/>
                  <a:ea typeface="Now"/>
                  <a:cs typeface="Times New Roman" pitchFamily="18" charset="0"/>
                  <a:sym typeface="Now"/>
                </a:rPr>
                <a:t> or pickle. This allows for </a:t>
              </a:r>
              <a:r>
                <a:rPr lang="en-US" sz="1909" b="1" dirty="0">
                  <a:solidFill>
                    <a:srgbClr val="000000"/>
                  </a:solidFill>
                  <a:latin typeface="Times New Roman" pitchFamily="18" charset="0"/>
                  <a:ea typeface="Now Bold"/>
                  <a:cs typeface="Times New Roman" pitchFamily="18" charset="0"/>
                  <a:sym typeface="Now Bold"/>
                </a:rPr>
                <a:t>easy deployment</a:t>
              </a:r>
              <a:r>
                <a:rPr lang="en-US" sz="1909" dirty="0">
                  <a:solidFill>
                    <a:srgbClr val="000000"/>
                  </a:solidFill>
                  <a:latin typeface="Times New Roman" pitchFamily="18" charset="0"/>
                  <a:ea typeface="Now"/>
                  <a:cs typeface="Times New Roman" pitchFamily="18" charset="0"/>
                  <a:sym typeface="Now"/>
                </a:rPr>
                <a:t> and integration into production environments, ensuring that the trained model can be reused effectively.</a:t>
              </a:r>
            </a:p>
          </p:txBody>
        </p:sp>
        <p:sp>
          <p:nvSpPr>
            <p:cNvPr id="29" name="TextBox 29"/>
            <p:cNvSpPr txBox="1"/>
            <p:nvPr/>
          </p:nvSpPr>
          <p:spPr>
            <a:xfrm>
              <a:off x="0" y="9525"/>
              <a:ext cx="4417361" cy="564257"/>
            </a:xfrm>
            <a:prstGeom prst="rect">
              <a:avLst/>
            </a:prstGeom>
          </p:spPr>
          <p:txBody>
            <a:bodyPr lIns="0" tIns="0" rIns="0" bIns="0" rtlCol="0" anchor="t">
              <a:spAutoFit/>
            </a:bodyPr>
            <a:lstStyle/>
            <a:p>
              <a:pPr marL="0" lvl="0" indent="0" algn="ctr">
                <a:lnSpc>
                  <a:spcPts val="3300"/>
                </a:lnSpc>
              </a:pPr>
              <a:r>
                <a:rPr lang="en-US" sz="3000" b="1">
                  <a:solidFill>
                    <a:srgbClr val="000000"/>
                  </a:solidFill>
                  <a:latin typeface="Times New Roman" pitchFamily="18" charset="0"/>
                  <a:ea typeface="Now Heavy"/>
                  <a:cs typeface="Times New Roman" pitchFamily="18" charset="0"/>
                  <a:sym typeface="Now Heavy"/>
                </a:rPr>
                <a:t>Saving the Model</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3CBE"/>
        </a:solidFill>
        <a:effectLst/>
      </p:bgPr>
    </p:bg>
    <p:spTree>
      <p:nvGrpSpPr>
        <p:cNvPr id="1" name=""/>
        <p:cNvGrpSpPr/>
        <p:nvPr/>
      </p:nvGrpSpPr>
      <p:grpSpPr>
        <a:xfrm>
          <a:off x="0" y="0"/>
          <a:ext cx="0" cy="0"/>
          <a:chOff x="0" y="0"/>
          <a:chExt cx="0" cy="0"/>
        </a:xfrm>
      </p:grpSpPr>
      <p:sp>
        <p:nvSpPr>
          <p:cNvPr id="2" name="Freeform 2"/>
          <p:cNvSpPr/>
          <p:nvPr/>
        </p:nvSpPr>
        <p:spPr>
          <a:xfrm rot="1389305">
            <a:off x="16825028" y="1429891"/>
            <a:ext cx="3870256" cy="2322153"/>
          </a:xfrm>
          <a:custGeom>
            <a:avLst/>
            <a:gdLst/>
            <a:ahLst/>
            <a:cxnLst/>
            <a:rect l="l" t="t" r="r" b="b"/>
            <a:pathLst>
              <a:path w="3870256" h="2322153">
                <a:moveTo>
                  <a:pt x="0" y="0"/>
                </a:moveTo>
                <a:lnTo>
                  <a:pt x="3870255" y="0"/>
                </a:lnTo>
                <a:lnTo>
                  <a:pt x="3870255" y="2322153"/>
                </a:lnTo>
                <a:lnTo>
                  <a:pt x="0" y="232215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640080" y="5143500"/>
            <a:ext cx="2482277" cy="837768"/>
          </a:xfrm>
          <a:custGeom>
            <a:avLst/>
            <a:gdLst/>
            <a:ahLst/>
            <a:cxnLst/>
            <a:rect l="l" t="t" r="r" b="b"/>
            <a:pathLst>
              <a:path w="2482277" h="837768">
                <a:moveTo>
                  <a:pt x="0" y="0"/>
                </a:moveTo>
                <a:lnTo>
                  <a:pt x="2482277" y="0"/>
                </a:lnTo>
                <a:lnTo>
                  <a:pt x="2482277" y="837768"/>
                </a:lnTo>
                <a:lnTo>
                  <a:pt x="0" y="83776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2935705">
            <a:off x="17055529" y="-597206"/>
            <a:ext cx="2818696" cy="3539458"/>
          </a:xfrm>
          <a:custGeom>
            <a:avLst/>
            <a:gdLst/>
            <a:ahLst/>
            <a:cxnLst/>
            <a:rect l="l" t="t" r="r" b="b"/>
            <a:pathLst>
              <a:path w="2818696" h="3539458">
                <a:moveTo>
                  <a:pt x="0" y="0"/>
                </a:moveTo>
                <a:lnTo>
                  <a:pt x="2818696" y="0"/>
                </a:lnTo>
                <a:lnTo>
                  <a:pt x="2818696" y="3539458"/>
                </a:lnTo>
                <a:lnTo>
                  <a:pt x="0" y="353945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rot="4282823">
            <a:off x="15367039" y="7622175"/>
            <a:ext cx="3163993" cy="4328846"/>
          </a:xfrm>
          <a:custGeom>
            <a:avLst/>
            <a:gdLst/>
            <a:ahLst/>
            <a:cxnLst/>
            <a:rect l="l" t="t" r="r" b="b"/>
            <a:pathLst>
              <a:path w="3163993" h="4328846">
                <a:moveTo>
                  <a:pt x="0" y="0"/>
                </a:moveTo>
                <a:lnTo>
                  <a:pt x="3163994" y="0"/>
                </a:lnTo>
                <a:lnTo>
                  <a:pt x="3163994" y="4328846"/>
                </a:lnTo>
                <a:lnTo>
                  <a:pt x="0" y="432884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Freeform 6"/>
          <p:cNvSpPr/>
          <p:nvPr/>
        </p:nvSpPr>
        <p:spPr>
          <a:xfrm>
            <a:off x="-500365" y="8485864"/>
            <a:ext cx="5251977" cy="4759605"/>
          </a:xfrm>
          <a:custGeom>
            <a:avLst/>
            <a:gdLst/>
            <a:ahLst/>
            <a:cxnLst/>
            <a:rect l="l" t="t" r="r" b="b"/>
            <a:pathLst>
              <a:path w="5251977" h="4759605">
                <a:moveTo>
                  <a:pt x="0" y="0"/>
                </a:moveTo>
                <a:lnTo>
                  <a:pt x="5251978" y="0"/>
                </a:lnTo>
                <a:lnTo>
                  <a:pt x="5251978" y="4759604"/>
                </a:lnTo>
                <a:lnTo>
                  <a:pt x="0" y="475960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grpSp>
        <p:nvGrpSpPr>
          <p:cNvPr id="7" name="Group 7"/>
          <p:cNvGrpSpPr/>
          <p:nvPr/>
        </p:nvGrpSpPr>
        <p:grpSpPr>
          <a:xfrm>
            <a:off x="9270180" y="3700708"/>
            <a:ext cx="7292917" cy="2558973"/>
            <a:chOff x="0" y="0"/>
            <a:chExt cx="1742040" cy="611255"/>
          </a:xfrm>
        </p:grpSpPr>
        <p:sp>
          <p:nvSpPr>
            <p:cNvPr id="8" name="Freeform 8"/>
            <p:cNvSpPr/>
            <p:nvPr/>
          </p:nvSpPr>
          <p:spPr>
            <a:xfrm>
              <a:off x="0" y="0"/>
              <a:ext cx="1742041" cy="611255"/>
            </a:xfrm>
            <a:custGeom>
              <a:avLst/>
              <a:gdLst/>
              <a:ahLst/>
              <a:cxnLst/>
              <a:rect l="l" t="t" r="r" b="b"/>
              <a:pathLst>
                <a:path w="1742041" h="611255">
                  <a:moveTo>
                    <a:pt x="12739" y="0"/>
                  </a:moveTo>
                  <a:lnTo>
                    <a:pt x="1729302" y="0"/>
                  </a:lnTo>
                  <a:cubicBezTo>
                    <a:pt x="1736337" y="0"/>
                    <a:pt x="1742041" y="5703"/>
                    <a:pt x="1742041" y="12739"/>
                  </a:cubicBezTo>
                  <a:lnTo>
                    <a:pt x="1742041" y="598517"/>
                  </a:lnTo>
                  <a:cubicBezTo>
                    <a:pt x="1742041" y="605552"/>
                    <a:pt x="1736337" y="611255"/>
                    <a:pt x="1729302" y="611255"/>
                  </a:cubicBezTo>
                  <a:lnTo>
                    <a:pt x="12739" y="611255"/>
                  </a:lnTo>
                  <a:cubicBezTo>
                    <a:pt x="5703" y="611255"/>
                    <a:pt x="0" y="605552"/>
                    <a:pt x="0" y="598517"/>
                  </a:cubicBezTo>
                  <a:lnTo>
                    <a:pt x="0" y="12739"/>
                  </a:lnTo>
                  <a:cubicBezTo>
                    <a:pt x="0" y="5703"/>
                    <a:pt x="5703" y="0"/>
                    <a:pt x="12739" y="0"/>
                  </a:cubicBezTo>
                  <a:close/>
                </a:path>
              </a:pathLst>
            </a:custGeom>
            <a:solidFill>
              <a:srgbClr val="3B53DA"/>
            </a:solidFill>
            <a:ln w="19050" cap="sq">
              <a:solidFill>
                <a:srgbClr val="000000"/>
              </a:solidFill>
              <a:prstDash val="solid"/>
              <a:miter/>
            </a:ln>
          </p:spPr>
        </p:sp>
        <p:sp>
          <p:nvSpPr>
            <p:cNvPr id="9" name="TextBox 9"/>
            <p:cNvSpPr txBox="1"/>
            <p:nvPr/>
          </p:nvSpPr>
          <p:spPr>
            <a:xfrm>
              <a:off x="0" y="-123825"/>
              <a:ext cx="1742040" cy="735080"/>
            </a:xfrm>
            <a:prstGeom prst="rect">
              <a:avLst/>
            </a:prstGeom>
          </p:spPr>
          <p:txBody>
            <a:bodyPr lIns="50800" tIns="50800" rIns="50800" bIns="50800" rtlCol="0" anchor="ctr"/>
            <a:lstStyle/>
            <a:p>
              <a:pPr marL="0" lvl="2" indent="0" algn="ctr">
                <a:lnSpc>
                  <a:spcPts val="5852"/>
                </a:lnSpc>
              </a:pPr>
              <a:endParaRPr>
                <a:latin typeface="Times New Roman" pitchFamily="18" charset="0"/>
                <a:cs typeface="Times New Roman" pitchFamily="18" charset="0"/>
              </a:endParaRPr>
            </a:p>
          </p:txBody>
        </p:sp>
      </p:grpSp>
      <p:grpSp>
        <p:nvGrpSpPr>
          <p:cNvPr id="10" name="Group 10"/>
          <p:cNvGrpSpPr/>
          <p:nvPr/>
        </p:nvGrpSpPr>
        <p:grpSpPr>
          <a:xfrm>
            <a:off x="1724903" y="3700708"/>
            <a:ext cx="7292917" cy="2558973"/>
            <a:chOff x="0" y="0"/>
            <a:chExt cx="1742040" cy="611255"/>
          </a:xfrm>
        </p:grpSpPr>
        <p:sp>
          <p:nvSpPr>
            <p:cNvPr id="11" name="Freeform 11"/>
            <p:cNvSpPr/>
            <p:nvPr/>
          </p:nvSpPr>
          <p:spPr>
            <a:xfrm>
              <a:off x="0" y="0"/>
              <a:ext cx="1742041" cy="611255"/>
            </a:xfrm>
            <a:custGeom>
              <a:avLst/>
              <a:gdLst/>
              <a:ahLst/>
              <a:cxnLst/>
              <a:rect l="l" t="t" r="r" b="b"/>
              <a:pathLst>
                <a:path w="1742041" h="611255">
                  <a:moveTo>
                    <a:pt x="12739" y="0"/>
                  </a:moveTo>
                  <a:lnTo>
                    <a:pt x="1729302" y="0"/>
                  </a:lnTo>
                  <a:cubicBezTo>
                    <a:pt x="1736337" y="0"/>
                    <a:pt x="1742041" y="5703"/>
                    <a:pt x="1742041" y="12739"/>
                  </a:cubicBezTo>
                  <a:lnTo>
                    <a:pt x="1742041" y="598517"/>
                  </a:lnTo>
                  <a:cubicBezTo>
                    <a:pt x="1742041" y="605552"/>
                    <a:pt x="1736337" y="611255"/>
                    <a:pt x="1729302" y="611255"/>
                  </a:cubicBezTo>
                  <a:lnTo>
                    <a:pt x="12739" y="611255"/>
                  </a:lnTo>
                  <a:cubicBezTo>
                    <a:pt x="5703" y="611255"/>
                    <a:pt x="0" y="605552"/>
                    <a:pt x="0" y="598517"/>
                  </a:cubicBezTo>
                  <a:lnTo>
                    <a:pt x="0" y="12739"/>
                  </a:lnTo>
                  <a:cubicBezTo>
                    <a:pt x="0" y="5703"/>
                    <a:pt x="5703" y="0"/>
                    <a:pt x="12739" y="0"/>
                  </a:cubicBezTo>
                  <a:close/>
                </a:path>
              </a:pathLst>
            </a:custGeom>
            <a:solidFill>
              <a:srgbClr val="3B53DA"/>
            </a:solidFill>
            <a:ln w="19050" cap="sq">
              <a:solidFill>
                <a:srgbClr val="000000"/>
              </a:solidFill>
              <a:prstDash val="solid"/>
              <a:miter/>
            </a:ln>
          </p:spPr>
        </p:sp>
        <p:sp>
          <p:nvSpPr>
            <p:cNvPr id="12" name="TextBox 12"/>
            <p:cNvSpPr txBox="1"/>
            <p:nvPr/>
          </p:nvSpPr>
          <p:spPr>
            <a:xfrm>
              <a:off x="0" y="-123825"/>
              <a:ext cx="1742040" cy="735080"/>
            </a:xfrm>
            <a:prstGeom prst="rect">
              <a:avLst/>
            </a:prstGeom>
          </p:spPr>
          <p:txBody>
            <a:bodyPr lIns="50800" tIns="50800" rIns="50800" bIns="50800" rtlCol="0" anchor="ctr"/>
            <a:lstStyle/>
            <a:p>
              <a:pPr marL="0" lvl="2" indent="0" algn="ctr">
                <a:lnSpc>
                  <a:spcPts val="5852"/>
                </a:lnSpc>
              </a:pPr>
              <a:endParaRPr>
                <a:latin typeface="Times New Roman" pitchFamily="18" charset="0"/>
                <a:cs typeface="Times New Roman" pitchFamily="18" charset="0"/>
              </a:endParaRPr>
            </a:p>
          </p:txBody>
        </p:sp>
      </p:grpSp>
      <p:sp>
        <p:nvSpPr>
          <p:cNvPr id="13" name="TextBox 13"/>
          <p:cNvSpPr txBox="1"/>
          <p:nvPr/>
        </p:nvSpPr>
        <p:spPr>
          <a:xfrm>
            <a:off x="9739775" y="4279154"/>
            <a:ext cx="6353727" cy="920508"/>
          </a:xfrm>
          <a:prstGeom prst="rect">
            <a:avLst/>
          </a:prstGeom>
        </p:spPr>
        <p:txBody>
          <a:bodyPr lIns="0" tIns="0" rIns="0" bIns="0" rtlCol="0" anchor="t">
            <a:spAutoFit/>
          </a:bodyPr>
          <a:lstStyle/>
          <a:p>
            <a:pPr marL="0" lvl="0" indent="0" algn="ctr">
              <a:lnSpc>
                <a:spcPts val="3660"/>
              </a:lnSpc>
            </a:pPr>
            <a:r>
              <a:rPr lang="en-US" sz="3000" dirty="0">
                <a:solidFill>
                  <a:srgbClr val="FFFFFF"/>
                </a:solidFill>
                <a:latin typeface="Times New Roman" pitchFamily="18" charset="0"/>
                <a:ea typeface="Now"/>
                <a:cs typeface="Times New Roman" pitchFamily="18" charset="0"/>
                <a:sym typeface="Now"/>
              </a:rPr>
              <a:t>Integrating CI/CD ensures automated testing and model updates.</a:t>
            </a:r>
          </a:p>
        </p:txBody>
      </p:sp>
      <p:sp>
        <p:nvSpPr>
          <p:cNvPr id="14" name="TextBox 14"/>
          <p:cNvSpPr txBox="1"/>
          <p:nvPr/>
        </p:nvSpPr>
        <p:spPr>
          <a:xfrm>
            <a:off x="2194498" y="4507754"/>
            <a:ext cx="6353727" cy="925830"/>
          </a:xfrm>
          <a:prstGeom prst="rect">
            <a:avLst/>
          </a:prstGeom>
        </p:spPr>
        <p:txBody>
          <a:bodyPr lIns="0" tIns="0" rIns="0" bIns="0" rtlCol="0" anchor="t">
            <a:spAutoFit/>
          </a:bodyPr>
          <a:lstStyle/>
          <a:p>
            <a:pPr marL="0" lvl="0" indent="0" algn="ctr">
              <a:lnSpc>
                <a:spcPts val="3660"/>
              </a:lnSpc>
            </a:pPr>
            <a:r>
              <a:rPr lang="en-US" sz="3000" dirty="0">
                <a:solidFill>
                  <a:srgbClr val="FFFFFF"/>
                </a:solidFill>
                <a:latin typeface="Times New Roman" pitchFamily="18" charset="0"/>
                <a:ea typeface="Now"/>
                <a:cs typeface="Times New Roman" pitchFamily="18" charset="0"/>
                <a:sym typeface="Now"/>
              </a:rPr>
              <a:t>Status badges help visualize build health and deployment status.</a:t>
            </a:r>
          </a:p>
        </p:txBody>
      </p:sp>
      <p:grpSp>
        <p:nvGrpSpPr>
          <p:cNvPr id="15" name="Group 15"/>
          <p:cNvGrpSpPr/>
          <p:nvPr/>
        </p:nvGrpSpPr>
        <p:grpSpPr>
          <a:xfrm>
            <a:off x="9270180" y="6436683"/>
            <a:ext cx="7292917" cy="2558973"/>
            <a:chOff x="0" y="0"/>
            <a:chExt cx="1742040" cy="611255"/>
          </a:xfrm>
        </p:grpSpPr>
        <p:sp>
          <p:nvSpPr>
            <p:cNvPr id="16" name="Freeform 16"/>
            <p:cNvSpPr/>
            <p:nvPr/>
          </p:nvSpPr>
          <p:spPr>
            <a:xfrm>
              <a:off x="0" y="0"/>
              <a:ext cx="1742041" cy="611255"/>
            </a:xfrm>
            <a:custGeom>
              <a:avLst/>
              <a:gdLst/>
              <a:ahLst/>
              <a:cxnLst/>
              <a:rect l="l" t="t" r="r" b="b"/>
              <a:pathLst>
                <a:path w="1742041" h="611255">
                  <a:moveTo>
                    <a:pt x="12739" y="0"/>
                  </a:moveTo>
                  <a:lnTo>
                    <a:pt x="1729302" y="0"/>
                  </a:lnTo>
                  <a:cubicBezTo>
                    <a:pt x="1736337" y="0"/>
                    <a:pt x="1742041" y="5703"/>
                    <a:pt x="1742041" y="12739"/>
                  </a:cubicBezTo>
                  <a:lnTo>
                    <a:pt x="1742041" y="598517"/>
                  </a:lnTo>
                  <a:cubicBezTo>
                    <a:pt x="1742041" y="605552"/>
                    <a:pt x="1736337" y="611255"/>
                    <a:pt x="1729302" y="611255"/>
                  </a:cubicBezTo>
                  <a:lnTo>
                    <a:pt x="12739" y="611255"/>
                  </a:lnTo>
                  <a:cubicBezTo>
                    <a:pt x="5703" y="611255"/>
                    <a:pt x="0" y="605552"/>
                    <a:pt x="0" y="598517"/>
                  </a:cubicBezTo>
                  <a:lnTo>
                    <a:pt x="0" y="12739"/>
                  </a:lnTo>
                  <a:cubicBezTo>
                    <a:pt x="0" y="5703"/>
                    <a:pt x="5703" y="0"/>
                    <a:pt x="12739" y="0"/>
                  </a:cubicBezTo>
                  <a:close/>
                </a:path>
              </a:pathLst>
            </a:custGeom>
            <a:solidFill>
              <a:srgbClr val="3B53DA"/>
            </a:solidFill>
            <a:ln w="19050" cap="sq">
              <a:solidFill>
                <a:srgbClr val="000000"/>
              </a:solidFill>
              <a:prstDash val="solid"/>
              <a:miter/>
            </a:ln>
          </p:spPr>
        </p:sp>
        <p:sp>
          <p:nvSpPr>
            <p:cNvPr id="17" name="TextBox 17"/>
            <p:cNvSpPr txBox="1"/>
            <p:nvPr/>
          </p:nvSpPr>
          <p:spPr>
            <a:xfrm>
              <a:off x="0" y="-123825"/>
              <a:ext cx="1742040" cy="735080"/>
            </a:xfrm>
            <a:prstGeom prst="rect">
              <a:avLst/>
            </a:prstGeom>
          </p:spPr>
          <p:txBody>
            <a:bodyPr lIns="50800" tIns="50800" rIns="50800" bIns="50800" rtlCol="0" anchor="ctr"/>
            <a:lstStyle/>
            <a:p>
              <a:pPr marL="0" lvl="2" indent="0" algn="ctr">
                <a:lnSpc>
                  <a:spcPts val="5852"/>
                </a:lnSpc>
              </a:pPr>
              <a:endParaRPr>
                <a:latin typeface="Times New Roman" pitchFamily="18" charset="0"/>
                <a:cs typeface="Times New Roman" pitchFamily="18" charset="0"/>
              </a:endParaRPr>
            </a:p>
          </p:txBody>
        </p:sp>
      </p:grpSp>
      <p:grpSp>
        <p:nvGrpSpPr>
          <p:cNvPr id="18" name="Group 18"/>
          <p:cNvGrpSpPr/>
          <p:nvPr/>
        </p:nvGrpSpPr>
        <p:grpSpPr>
          <a:xfrm>
            <a:off x="1724903" y="6436683"/>
            <a:ext cx="7292917" cy="2558973"/>
            <a:chOff x="0" y="0"/>
            <a:chExt cx="1742040" cy="611255"/>
          </a:xfrm>
        </p:grpSpPr>
        <p:sp>
          <p:nvSpPr>
            <p:cNvPr id="19" name="Freeform 19"/>
            <p:cNvSpPr/>
            <p:nvPr/>
          </p:nvSpPr>
          <p:spPr>
            <a:xfrm>
              <a:off x="0" y="0"/>
              <a:ext cx="1742041" cy="611255"/>
            </a:xfrm>
            <a:custGeom>
              <a:avLst/>
              <a:gdLst/>
              <a:ahLst/>
              <a:cxnLst/>
              <a:rect l="l" t="t" r="r" b="b"/>
              <a:pathLst>
                <a:path w="1742041" h="611255">
                  <a:moveTo>
                    <a:pt x="12739" y="0"/>
                  </a:moveTo>
                  <a:lnTo>
                    <a:pt x="1729302" y="0"/>
                  </a:lnTo>
                  <a:cubicBezTo>
                    <a:pt x="1736337" y="0"/>
                    <a:pt x="1742041" y="5703"/>
                    <a:pt x="1742041" y="12739"/>
                  </a:cubicBezTo>
                  <a:lnTo>
                    <a:pt x="1742041" y="598517"/>
                  </a:lnTo>
                  <a:cubicBezTo>
                    <a:pt x="1742041" y="605552"/>
                    <a:pt x="1736337" y="611255"/>
                    <a:pt x="1729302" y="611255"/>
                  </a:cubicBezTo>
                  <a:lnTo>
                    <a:pt x="12739" y="611255"/>
                  </a:lnTo>
                  <a:cubicBezTo>
                    <a:pt x="5703" y="611255"/>
                    <a:pt x="0" y="605552"/>
                    <a:pt x="0" y="598517"/>
                  </a:cubicBezTo>
                  <a:lnTo>
                    <a:pt x="0" y="12739"/>
                  </a:lnTo>
                  <a:cubicBezTo>
                    <a:pt x="0" y="5703"/>
                    <a:pt x="5703" y="0"/>
                    <a:pt x="12739" y="0"/>
                  </a:cubicBezTo>
                  <a:close/>
                </a:path>
              </a:pathLst>
            </a:custGeom>
            <a:solidFill>
              <a:srgbClr val="3B53DA"/>
            </a:solidFill>
            <a:ln w="19050" cap="sq">
              <a:solidFill>
                <a:srgbClr val="000000"/>
              </a:solidFill>
              <a:prstDash val="solid"/>
              <a:miter/>
            </a:ln>
          </p:spPr>
        </p:sp>
        <p:sp>
          <p:nvSpPr>
            <p:cNvPr id="20" name="TextBox 20"/>
            <p:cNvSpPr txBox="1"/>
            <p:nvPr/>
          </p:nvSpPr>
          <p:spPr>
            <a:xfrm>
              <a:off x="0" y="-123825"/>
              <a:ext cx="1742040" cy="735080"/>
            </a:xfrm>
            <a:prstGeom prst="rect">
              <a:avLst/>
            </a:prstGeom>
          </p:spPr>
          <p:txBody>
            <a:bodyPr lIns="50800" tIns="50800" rIns="50800" bIns="50800" rtlCol="0" anchor="ctr"/>
            <a:lstStyle/>
            <a:p>
              <a:pPr marL="0" lvl="2" indent="0" algn="ctr">
                <a:lnSpc>
                  <a:spcPts val="5852"/>
                </a:lnSpc>
              </a:pPr>
              <a:endParaRPr>
                <a:latin typeface="Times New Roman" pitchFamily="18" charset="0"/>
                <a:cs typeface="Times New Roman" pitchFamily="18" charset="0"/>
              </a:endParaRPr>
            </a:p>
          </p:txBody>
        </p:sp>
      </p:grpSp>
      <p:sp>
        <p:nvSpPr>
          <p:cNvPr id="21" name="TextBox 21"/>
          <p:cNvSpPr txBox="1"/>
          <p:nvPr/>
        </p:nvSpPr>
        <p:spPr>
          <a:xfrm>
            <a:off x="9739775" y="7021251"/>
            <a:ext cx="6353727" cy="920508"/>
          </a:xfrm>
          <a:prstGeom prst="rect">
            <a:avLst/>
          </a:prstGeom>
        </p:spPr>
        <p:txBody>
          <a:bodyPr lIns="0" tIns="0" rIns="0" bIns="0" rtlCol="0" anchor="t">
            <a:spAutoFit/>
          </a:bodyPr>
          <a:lstStyle/>
          <a:p>
            <a:pPr marL="0" lvl="0" indent="0" algn="ctr">
              <a:lnSpc>
                <a:spcPts val="3660"/>
              </a:lnSpc>
            </a:pPr>
            <a:r>
              <a:rPr lang="en-US" sz="3000">
                <a:solidFill>
                  <a:srgbClr val="FFFFFF"/>
                </a:solidFill>
                <a:latin typeface="Times New Roman" pitchFamily="18" charset="0"/>
                <a:ea typeface="Now"/>
                <a:cs typeface="Times New Roman" pitchFamily="18" charset="0"/>
                <a:sym typeface="Now"/>
              </a:rPr>
              <a:t>Effective communication of status boosts team collaboration and confidence.</a:t>
            </a:r>
          </a:p>
        </p:txBody>
      </p:sp>
      <p:sp>
        <p:nvSpPr>
          <p:cNvPr id="22" name="TextBox 22"/>
          <p:cNvSpPr txBox="1"/>
          <p:nvPr/>
        </p:nvSpPr>
        <p:spPr>
          <a:xfrm>
            <a:off x="2194498" y="7249851"/>
            <a:ext cx="6353727" cy="925830"/>
          </a:xfrm>
          <a:prstGeom prst="rect">
            <a:avLst/>
          </a:prstGeom>
        </p:spPr>
        <p:txBody>
          <a:bodyPr lIns="0" tIns="0" rIns="0" bIns="0" rtlCol="0" anchor="t">
            <a:spAutoFit/>
          </a:bodyPr>
          <a:lstStyle/>
          <a:p>
            <a:pPr marL="0" lvl="0" indent="0" algn="ctr">
              <a:lnSpc>
                <a:spcPts val="3660"/>
              </a:lnSpc>
            </a:pPr>
            <a:r>
              <a:rPr lang="en-US" sz="3000">
                <a:solidFill>
                  <a:srgbClr val="FFFFFF"/>
                </a:solidFill>
                <a:latin typeface="Times New Roman" pitchFamily="18" charset="0"/>
                <a:ea typeface="Now"/>
                <a:cs typeface="Times New Roman" pitchFamily="18" charset="0"/>
                <a:sym typeface="Now"/>
              </a:rPr>
              <a:t>Consistent monitoring of models maintains performance over time.</a:t>
            </a:r>
          </a:p>
        </p:txBody>
      </p:sp>
      <p:sp>
        <p:nvSpPr>
          <p:cNvPr id="23" name="TextBox 23"/>
          <p:cNvSpPr txBox="1"/>
          <p:nvPr/>
        </p:nvSpPr>
        <p:spPr>
          <a:xfrm>
            <a:off x="2125624" y="1319208"/>
            <a:ext cx="14036752" cy="1795780"/>
          </a:xfrm>
          <a:prstGeom prst="rect">
            <a:avLst/>
          </a:prstGeom>
        </p:spPr>
        <p:txBody>
          <a:bodyPr lIns="0" tIns="0" rIns="0" bIns="0" rtlCol="0" anchor="t">
            <a:spAutoFit/>
          </a:bodyPr>
          <a:lstStyle/>
          <a:p>
            <a:pPr marL="0" lvl="0" indent="0" algn="ctr">
              <a:lnSpc>
                <a:spcPts val="7039"/>
              </a:lnSpc>
            </a:pPr>
            <a:r>
              <a:rPr lang="en-US" sz="6399" b="1" u="none" strike="noStrike">
                <a:solidFill>
                  <a:srgbClr val="FFFFFF"/>
                </a:solidFill>
                <a:latin typeface="Times New Roman" pitchFamily="18" charset="0"/>
                <a:ea typeface="Roca One Heavy"/>
                <a:cs typeface="Times New Roman" pitchFamily="18" charset="0"/>
                <a:sym typeface="Roca One Heavy"/>
              </a:rPr>
              <a:t>Key Concepts in Continuous Integration for Machine Learning</a:t>
            </a:r>
          </a:p>
        </p:txBody>
      </p:sp>
      <p:sp>
        <p:nvSpPr>
          <p:cNvPr id="24" name="Freeform 24"/>
          <p:cNvSpPr/>
          <p:nvPr/>
        </p:nvSpPr>
        <p:spPr>
          <a:xfrm>
            <a:off x="360054" y="7596340"/>
            <a:ext cx="668646" cy="2270094"/>
          </a:xfrm>
          <a:custGeom>
            <a:avLst/>
            <a:gdLst/>
            <a:ahLst/>
            <a:cxnLst/>
            <a:rect l="l" t="t" r="r" b="b"/>
            <a:pathLst>
              <a:path w="668646" h="2270094">
                <a:moveTo>
                  <a:pt x="0" y="0"/>
                </a:moveTo>
                <a:lnTo>
                  <a:pt x="668646" y="0"/>
                </a:lnTo>
                <a:lnTo>
                  <a:pt x="668646" y="2270093"/>
                </a:lnTo>
                <a:lnTo>
                  <a:pt x="0" y="2270093"/>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25" name="Freeform 25"/>
          <p:cNvSpPr/>
          <p:nvPr/>
        </p:nvSpPr>
        <p:spPr>
          <a:xfrm rot="-573341">
            <a:off x="-1064377" y="427372"/>
            <a:ext cx="3423594" cy="883910"/>
          </a:xfrm>
          <a:custGeom>
            <a:avLst/>
            <a:gdLst/>
            <a:ahLst/>
            <a:cxnLst/>
            <a:rect l="l" t="t" r="r" b="b"/>
            <a:pathLst>
              <a:path w="3423594" h="883910">
                <a:moveTo>
                  <a:pt x="0" y="0"/>
                </a:moveTo>
                <a:lnTo>
                  <a:pt x="3423594" y="0"/>
                </a:lnTo>
                <a:lnTo>
                  <a:pt x="3423594" y="883910"/>
                </a:lnTo>
                <a:lnTo>
                  <a:pt x="0" y="883910"/>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3CBE"/>
        </a:solidFill>
        <a:effectLst/>
      </p:bgPr>
    </p:bg>
    <p:spTree>
      <p:nvGrpSpPr>
        <p:cNvPr id="1" name=""/>
        <p:cNvGrpSpPr/>
        <p:nvPr/>
      </p:nvGrpSpPr>
      <p:grpSpPr>
        <a:xfrm>
          <a:off x="0" y="0"/>
          <a:ext cx="0" cy="0"/>
          <a:chOff x="0" y="0"/>
          <a:chExt cx="0" cy="0"/>
        </a:xfrm>
      </p:grpSpPr>
      <p:sp>
        <p:nvSpPr>
          <p:cNvPr id="2" name="Freeform 2"/>
          <p:cNvSpPr/>
          <p:nvPr/>
        </p:nvSpPr>
        <p:spPr>
          <a:xfrm rot="-1043744">
            <a:off x="7774248" y="7249116"/>
            <a:ext cx="3586254" cy="4906567"/>
          </a:xfrm>
          <a:custGeom>
            <a:avLst/>
            <a:gdLst/>
            <a:ahLst/>
            <a:cxnLst/>
            <a:rect l="l" t="t" r="r" b="b"/>
            <a:pathLst>
              <a:path w="3586254" h="4906567">
                <a:moveTo>
                  <a:pt x="0" y="0"/>
                </a:moveTo>
                <a:lnTo>
                  <a:pt x="3586254" y="0"/>
                </a:lnTo>
                <a:lnTo>
                  <a:pt x="3586254" y="4906567"/>
                </a:lnTo>
                <a:lnTo>
                  <a:pt x="0" y="490656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8331384" y="874558"/>
            <a:ext cx="16981152" cy="8926862"/>
            <a:chOff x="0" y="0"/>
            <a:chExt cx="4472402" cy="2351108"/>
          </a:xfrm>
        </p:grpSpPr>
        <p:sp>
          <p:nvSpPr>
            <p:cNvPr id="4" name="Freeform 4"/>
            <p:cNvSpPr/>
            <p:nvPr/>
          </p:nvSpPr>
          <p:spPr>
            <a:xfrm>
              <a:off x="0" y="0"/>
              <a:ext cx="4472402" cy="2351108"/>
            </a:xfrm>
            <a:custGeom>
              <a:avLst/>
              <a:gdLst/>
              <a:ahLst/>
              <a:cxnLst/>
              <a:rect l="l" t="t" r="r" b="b"/>
              <a:pathLst>
                <a:path w="4472402" h="2351108">
                  <a:moveTo>
                    <a:pt x="18237" y="0"/>
                  </a:moveTo>
                  <a:lnTo>
                    <a:pt x="4454166" y="0"/>
                  </a:lnTo>
                  <a:cubicBezTo>
                    <a:pt x="4459002" y="0"/>
                    <a:pt x="4463641" y="1921"/>
                    <a:pt x="4467061" y="5341"/>
                  </a:cubicBezTo>
                  <a:cubicBezTo>
                    <a:pt x="4470481" y="8761"/>
                    <a:pt x="4472402" y="13400"/>
                    <a:pt x="4472402" y="18237"/>
                  </a:cubicBezTo>
                  <a:lnTo>
                    <a:pt x="4472402" y="2332871"/>
                  </a:lnTo>
                  <a:cubicBezTo>
                    <a:pt x="4472402" y="2342943"/>
                    <a:pt x="4464238" y="2351108"/>
                    <a:pt x="4454166" y="2351108"/>
                  </a:cubicBezTo>
                  <a:lnTo>
                    <a:pt x="18237" y="2351108"/>
                  </a:lnTo>
                  <a:cubicBezTo>
                    <a:pt x="13400" y="2351108"/>
                    <a:pt x="8761" y="2349186"/>
                    <a:pt x="5341" y="2345766"/>
                  </a:cubicBezTo>
                  <a:cubicBezTo>
                    <a:pt x="1921" y="2342346"/>
                    <a:pt x="0" y="2337708"/>
                    <a:pt x="0" y="2332871"/>
                  </a:cubicBezTo>
                  <a:lnTo>
                    <a:pt x="0" y="18237"/>
                  </a:lnTo>
                  <a:cubicBezTo>
                    <a:pt x="0" y="8165"/>
                    <a:pt x="8165" y="0"/>
                    <a:pt x="18237" y="0"/>
                  </a:cubicBezTo>
                  <a:close/>
                </a:path>
              </a:pathLst>
            </a:custGeom>
            <a:solidFill>
              <a:srgbClr val="3B53DA"/>
            </a:solidFill>
            <a:ln w="19050" cap="rnd">
              <a:solidFill>
                <a:srgbClr val="000000"/>
              </a:solidFill>
              <a:prstDash val="solid"/>
              <a:round/>
            </a:ln>
          </p:spPr>
        </p:sp>
        <p:sp>
          <p:nvSpPr>
            <p:cNvPr id="5" name="TextBox 5"/>
            <p:cNvSpPr txBox="1"/>
            <p:nvPr/>
          </p:nvSpPr>
          <p:spPr>
            <a:xfrm>
              <a:off x="0" y="28575"/>
              <a:ext cx="4472402" cy="2322533"/>
            </a:xfrm>
            <a:prstGeom prst="rect">
              <a:avLst/>
            </a:prstGeom>
          </p:spPr>
          <p:txBody>
            <a:bodyPr lIns="50800" tIns="50800" rIns="50800" bIns="50800" rtlCol="0" anchor="ctr"/>
            <a:lstStyle/>
            <a:p>
              <a:pPr algn="ctr">
                <a:lnSpc>
                  <a:spcPts val="2694"/>
                </a:lnSpc>
              </a:pPr>
              <a:endParaRPr>
                <a:latin typeface="Times New Roman" pitchFamily="18" charset="0"/>
                <a:cs typeface="Times New Roman" pitchFamily="18" charset="0"/>
              </a:endParaRPr>
            </a:p>
          </p:txBody>
        </p:sp>
      </p:grpSp>
      <p:sp>
        <p:nvSpPr>
          <p:cNvPr id="6" name="Freeform 6"/>
          <p:cNvSpPr/>
          <p:nvPr/>
        </p:nvSpPr>
        <p:spPr>
          <a:xfrm>
            <a:off x="12011947" y="2442974"/>
            <a:ext cx="5401052" cy="5401052"/>
          </a:xfrm>
          <a:custGeom>
            <a:avLst/>
            <a:gdLst/>
            <a:ahLst/>
            <a:cxnLst/>
            <a:rect l="l" t="t" r="r" b="b"/>
            <a:pathLst>
              <a:path w="5401052" h="5401052">
                <a:moveTo>
                  <a:pt x="0" y="0"/>
                </a:moveTo>
                <a:lnTo>
                  <a:pt x="5401052" y="0"/>
                </a:lnTo>
                <a:lnTo>
                  <a:pt x="5401052" y="5401052"/>
                </a:lnTo>
                <a:lnTo>
                  <a:pt x="0" y="5401052"/>
                </a:lnTo>
                <a:lnTo>
                  <a:pt x="0" y="0"/>
                </a:lnTo>
                <a:close/>
              </a:path>
            </a:pathLst>
          </a:custGeom>
          <a:blipFill>
            <a:blip r:embed="rId4">
              <a:alphaModFix amt="30000"/>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9311421" y="2442974"/>
            <a:ext cx="5401052" cy="5401052"/>
          </a:xfrm>
          <a:custGeom>
            <a:avLst/>
            <a:gdLst/>
            <a:ahLst/>
            <a:cxnLst/>
            <a:rect l="l" t="t" r="r" b="b"/>
            <a:pathLst>
              <a:path w="5401052" h="5401052">
                <a:moveTo>
                  <a:pt x="0" y="0"/>
                </a:moveTo>
                <a:lnTo>
                  <a:pt x="5401052" y="0"/>
                </a:lnTo>
                <a:lnTo>
                  <a:pt x="5401052" y="5401052"/>
                </a:lnTo>
                <a:lnTo>
                  <a:pt x="0" y="5401052"/>
                </a:lnTo>
                <a:lnTo>
                  <a:pt x="0" y="0"/>
                </a:lnTo>
                <a:close/>
              </a:path>
            </a:pathLst>
          </a:custGeom>
          <a:blipFill>
            <a:blip r:embed="rId6">
              <a:alphaModFix amt="19999"/>
              <a:extLst>
                <a:ext uri="{96DAC541-7B7A-43D3-8B79-37D633B846F1}">
                  <asvg:svgBlip xmlns:asvg="http://schemas.microsoft.com/office/drawing/2016/SVG/main" xmlns="" r:embed="rId7"/>
                </a:ext>
              </a:extLst>
            </a:blip>
            <a:stretch>
              <a:fillRect/>
            </a:stretch>
          </a:blipFill>
        </p:spPr>
      </p:sp>
      <p:grpSp>
        <p:nvGrpSpPr>
          <p:cNvPr id="8" name="Group 8"/>
          <p:cNvGrpSpPr/>
          <p:nvPr/>
        </p:nvGrpSpPr>
        <p:grpSpPr>
          <a:xfrm>
            <a:off x="861364" y="1156571"/>
            <a:ext cx="6746120" cy="6191691"/>
            <a:chOff x="0" y="0"/>
            <a:chExt cx="8994827" cy="8255588"/>
          </a:xfrm>
        </p:grpSpPr>
        <p:sp>
          <p:nvSpPr>
            <p:cNvPr id="9" name="TextBox 9"/>
            <p:cNvSpPr txBox="1"/>
            <p:nvPr/>
          </p:nvSpPr>
          <p:spPr>
            <a:xfrm>
              <a:off x="0" y="57150"/>
              <a:ext cx="8994827" cy="5956723"/>
            </a:xfrm>
            <a:prstGeom prst="rect">
              <a:avLst/>
            </a:prstGeom>
          </p:spPr>
          <p:txBody>
            <a:bodyPr lIns="0" tIns="0" rIns="0" bIns="0" rtlCol="0" anchor="t">
              <a:spAutoFit/>
            </a:bodyPr>
            <a:lstStyle/>
            <a:p>
              <a:pPr marL="0" lvl="0" indent="0" algn="l">
                <a:lnSpc>
                  <a:spcPts val="7039"/>
                </a:lnSpc>
                <a:spcBef>
                  <a:spcPct val="0"/>
                </a:spcBef>
              </a:pPr>
              <a:r>
                <a:rPr lang="en-US" sz="6399" b="1" u="none" strike="noStrike">
                  <a:solidFill>
                    <a:srgbClr val="FFFFFF"/>
                  </a:solidFill>
                  <a:latin typeface="Times New Roman" pitchFamily="18" charset="0"/>
                  <a:ea typeface="Roca One Heavy"/>
                  <a:cs typeface="Times New Roman" pitchFamily="18" charset="0"/>
                  <a:sym typeface="Roca One Heavy"/>
                </a:rPr>
                <a:t>Comparing Canary and Shadow Deployment Strategies</a:t>
              </a:r>
            </a:p>
          </p:txBody>
        </p:sp>
        <p:sp>
          <p:nvSpPr>
            <p:cNvPr id="10" name="TextBox 10"/>
            <p:cNvSpPr txBox="1"/>
            <p:nvPr/>
          </p:nvSpPr>
          <p:spPr>
            <a:xfrm>
              <a:off x="0" y="6147388"/>
              <a:ext cx="8994827" cy="2108200"/>
            </a:xfrm>
            <a:prstGeom prst="rect">
              <a:avLst/>
            </a:prstGeom>
          </p:spPr>
          <p:txBody>
            <a:bodyPr lIns="0" tIns="0" rIns="0" bIns="0" rtlCol="0" anchor="t">
              <a:spAutoFit/>
            </a:bodyPr>
            <a:lstStyle/>
            <a:p>
              <a:pPr marL="0" lvl="0" indent="0" algn="l">
                <a:lnSpc>
                  <a:spcPts val="4200"/>
                </a:lnSpc>
              </a:pPr>
              <a:r>
                <a:rPr lang="en-US" sz="3000" u="none" strike="noStrike">
                  <a:solidFill>
                    <a:srgbClr val="FFFFFF"/>
                  </a:solidFill>
                  <a:latin typeface="Times New Roman" pitchFamily="18" charset="0"/>
                  <a:ea typeface="Now"/>
                  <a:cs typeface="Times New Roman" pitchFamily="18" charset="0"/>
                  <a:sym typeface="Now"/>
                </a:rPr>
                <a:t>This comparison highlights the strengths and weaknesses of both deployment strategies.</a:t>
              </a:r>
            </a:p>
          </p:txBody>
        </p:sp>
      </p:grpSp>
      <p:sp>
        <p:nvSpPr>
          <p:cNvPr id="11" name="Freeform 11"/>
          <p:cNvSpPr/>
          <p:nvPr/>
        </p:nvSpPr>
        <p:spPr>
          <a:xfrm>
            <a:off x="12011947" y="432603"/>
            <a:ext cx="3423594" cy="883910"/>
          </a:xfrm>
          <a:custGeom>
            <a:avLst/>
            <a:gdLst/>
            <a:ahLst/>
            <a:cxnLst/>
            <a:rect l="l" t="t" r="r" b="b"/>
            <a:pathLst>
              <a:path w="3423594" h="883910">
                <a:moveTo>
                  <a:pt x="0" y="0"/>
                </a:moveTo>
                <a:lnTo>
                  <a:pt x="3423594" y="0"/>
                </a:lnTo>
                <a:lnTo>
                  <a:pt x="3423594" y="883910"/>
                </a:lnTo>
                <a:lnTo>
                  <a:pt x="0" y="88391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2" name="TextBox 12"/>
          <p:cNvSpPr txBox="1"/>
          <p:nvPr/>
        </p:nvSpPr>
        <p:spPr>
          <a:xfrm>
            <a:off x="12165418" y="4249738"/>
            <a:ext cx="2312582" cy="1436291"/>
          </a:xfrm>
          <a:prstGeom prst="rect">
            <a:avLst/>
          </a:prstGeom>
        </p:spPr>
        <p:txBody>
          <a:bodyPr wrap="square" lIns="0" tIns="0" rIns="0" bIns="0" rtlCol="0" anchor="t">
            <a:spAutoFit/>
          </a:bodyPr>
          <a:lstStyle/>
          <a:p>
            <a:pPr marL="0" lvl="0" indent="0" algn="ctr">
              <a:lnSpc>
                <a:spcPts val="2800"/>
              </a:lnSpc>
              <a:spcBef>
                <a:spcPct val="0"/>
              </a:spcBef>
            </a:pPr>
            <a:r>
              <a:rPr lang="en-US" sz="2400" dirty="0">
                <a:solidFill>
                  <a:srgbClr val="FFFFFF"/>
                </a:solidFill>
                <a:latin typeface="Times New Roman" pitchFamily="18" charset="0"/>
                <a:ea typeface="Now"/>
                <a:cs typeface="Times New Roman" pitchFamily="18" charset="0"/>
                <a:sym typeface="Now"/>
              </a:rPr>
              <a:t>Both strategies aim to minimize risk during deployment.</a:t>
            </a:r>
          </a:p>
        </p:txBody>
      </p:sp>
      <p:sp>
        <p:nvSpPr>
          <p:cNvPr id="13" name="TextBox 13"/>
          <p:cNvSpPr txBox="1"/>
          <p:nvPr/>
        </p:nvSpPr>
        <p:spPr>
          <a:xfrm>
            <a:off x="14859000" y="4073525"/>
            <a:ext cx="2362199" cy="1795363"/>
          </a:xfrm>
          <a:prstGeom prst="rect">
            <a:avLst/>
          </a:prstGeom>
        </p:spPr>
        <p:txBody>
          <a:bodyPr wrap="square" lIns="0" tIns="0" rIns="0" bIns="0" rtlCol="0" anchor="t">
            <a:spAutoFit/>
          </a:bodyPr>
          <a:lstStyle/>
          <a:p>
            <a:pPr marL="0" lvl="0" indent="0" algn="ctr">
              <a:lnSpc>
                <a:spcPts val="2800"/>
              </a:lnSpc>
              <a:spcBef>
                <a:spcPct val="0"/>
              </a:spcBef>
            </a:pPr>
            <a:r>
              <a:rPr lang="en-US" sz="2400" dirty="0">
                <a:solidFill>
                  <a:srgbClr val="FFFFFF"/>
                </a:solidFill>
                <a:latin typeface="Times New Roman" pitchFamily="18" charset="0"/>
                <a:ea typeface="Now"/>
                <a:cs typeface="Times New Roman" pitchFamily="18" charset="0"/>
                <a:sym typeface="Now"/>
              </a:rPr>
              <a:t>Shadow deployment runs in parallel, gathering data without user impact.</a:t>
            </a:r>
          </a:p>
        </p:txBody>
      </p:sp>
      <p:sp>
        <p:nvSpPr>
          <p:cNvPr id="14" name="TextBox 14"/>
          <p:cNvSpPr txBox="1"/>
          <p:nvPr/>
        </p:nvSpPr>
        <p:spPr>
          <a:xfrm>
            <a:off x="9567375" y="4231998"/>
            <a:ext cx="2117035" cy="1795363"/>
          </a:xfrm>
          <a:prstGeom prst="rect">
            <a:avLst/>
          </a:prstGeom>
        </p:spPr>
        <p:txBody>
          <a:bodyPr wrap="square" lIns="0" tIns="0" rIns="0" bIns="0" rtlCol="0" anchor="t">
            <a:spAutoFit/>
          </a:bodyPr>
          <a:lstStyle/>
          <a:p>
            <a:pPr marL="0" lvl="0" indent="0" algn="ctr">
              <a:lnSpc>
                <a:spcPts val="2800"/>
              </a:lnSpc>
              <a:spcBef>
                <a:spcPct val="0"/>
              </a:spcBef>
            </a:pPr>
            <a:r>
              <a:rPr lang="en-US" sz="2400" dirty="0">
                <a:solidFill>
                  <a:srgbClr val="FFFFFF"/>
                </a:solidFill>
                <a:latin typeface="Times New Roman" pitchFamily="18" charset="0"/>
                <a:ea typeface="Now"/>
                <a:cs typeface="Times New Roman" pitchFamily="18" charset="0"/>
                <a:sym typeface="Now"/>
              </a:rPr>
              <a:t>Canary deployment involves gradual rollout to a subset of users.</a:t>
            </a:r>
          </a:p>
        </p:txBody>
      </p:sp>
      <p:sp>
        <p:nvSpPr>
          <p:cNvPr id="15" name="Freeform 15"/>
          <p:cNvSpPr/>
          <p:nvPr/>
        </p:nvSpPr>
        <p:spPr>
          <a:xfrm>
            <a:off x="-379775" y="8864631"/>
            <a:ext cx="2482277" cy="837768"/>
          </a:xfrm>
          <a:custGeom>
            <a:avLst/>
            <a:gdLst/>
            <a:ahLst/>
            <a:cxnLst/>
            <a:rect l="l" t="t" r="r" b="b"/>
            <a:pathLst>
              <a:path w="2482277" h="837768">
                <a:moveTo>
                  <a:pt x="0" y="0"/>
                </a:moveTo>
                <a:lnTo>
                  <a:pt x="2482277" y="0"/>
                </a:lnTo>
                <a:lnTo>
                  <a:pt x="2482277" y="837769"/>
                </a:lnTo>
                <a:lnTo>
                  <a:pt x="0" y="837769"/>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6" name="Freeform 16"/>
          <p:cNvSpPr/>
          <p:nvPr/>
        </p:nvSpPr>
        <p:spPr>
          <a:xfrm rot="-134584">
            <a:off x="15325390" y="9335096"/>
            <a:ext cx="2649154" cy="683963"/>
          </a:xfrm>
          <a:custGeom>
            <a:avLst/>
            <a:gdLst/>
            <a:ahLst/>
            <a:cxnLst/>
            <a:rect l="l" t="t" r="r" b="b"/>
            <a:pathLst>
              <a:path w="2649154" h="683963">
                <a:moveTo>
                  <a:pt x="0" y="0"/>
                </a:moveTo>
                <a:lnTo>
                  <a:pt x="2649154" y="0"/>
                </a:lnTo>
                <a:lnTo>
                  <a:pt x="2649154" y="683964"/>
                </a:lnTo>
                <a:lnTo>
                  <a:pt x="0" y="683964"/>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3CBE"/>
        </a:solidFill>
        <a:effectLst/>
      </p:bgPr>
    </p:bg>
    <p:spTree>
      <p:nvGrpSpPr>
        <p:cNvPr id="1" name=""/>
        <p:cNvGrpSpPr/>
        <p:nvPr/>
      </p:nvGrpSpPr>
      <p:grpSpPr>
        <a:xfrm>
          <a:off x="0" y="0"/>
          <a:ext cx="0" cy="0"/>
          <a:chOff x="0" y="0"/>
          <a:chExt cx="0" cy="0"/>
        </a:xfrm>
      </p:grpSpPr>
      <p:sp>
        <p:nvSpPr>
          <p:cNvPr id="2" name="Freeform 2"/>
          <p:cNvSpPr/>
          <p:nvPr/>
        </p:nvSpPr>
        <p:spPr>
          <a:xfrm rot="1389305">
            <a:off x="16825028" y="1429891"/>
            <a:ext cx="3870256" cy="2322153"/>
          </a:xfrm>
          <a:custGeom>
            <a:avLst/>
            <a:gdLst/>
            <a:ahLst/>
            <a:cxnLst/>
            <a:rect l="l" t="t" r="r" b="b"/>
            <a:pathLst>
              <a:path w="3870256" h="2322153">
                <a:moveTo>
                  <a:pt x="0" y="0"/>
                </a:moveTo>
                <a:lnTo>
                  <a:pt x="3870255" y="0"/>
                </a:lnTo>
                <a:lnTo>
                  <a:pt x="3870255" y="2322153"/>
                </a:lnTo>
                <a:lnTo>
                  <a:pt x="0" y="232215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640080" y="5143500"/>
            <a:ext cx="2482277" cy="837768"/>
          </a:xfrm>
          <a:custGeom>
            <a:avLst/>
            <a:gdLst/>
            <a:ahLst/>
            <a:cxnLst/>
            <a:rect l="l" t="t" r="r" b="b"/>
            <a:pathLst>
              <a:path w="2482277" h="837768">
                <a:moveTo>
                  <a:pt x="0" y="0"/>
                </a:moveTo>
                <a:lnTo>
                  <a:pt x="2482277" y="0"/>
                </a:lnTo>
                <a:lnTo>
                  <a:pt x="2482277" y="837768"/>
                </a:lnTo>
                <a:lnTo>
                  <a:pt x="0" y="83776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2935705">
            <a:off x="17055529" y="-597206"/>
            <a:ext cx="2818696" cy="3539458"/>
          </a:xfrm>
          <a:custGeom>
            <a:avLst/>
            <a:gdLst/>
            <a:ahLst/>
            <a:cxnLst/>
            <a:rect l="l" t="t" r="r" b="b"/>
            <a:pathLst>
              <a:path w="2818696" h="3539458">
                <a:moveTo>
                  <a:pt x="0" y="0"/>
                </a:moveTo>
                <a:lnTo>
                  <a:pt x="2818696" y="0"/>
                </a:lnTo>
                <a:lnTo>
                  <a:pt x="2818696" y="3539458"/>
                </a:lnTo>
                <a:lnTo>
                  <a:pt x="0" y="353945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rot="4282823">
            <a:off x="15367039" y="7622175"/>
            <a:ext cx="3163993" cy="4328846"/>
          </a:xfrm>
          <a:custGeom>
            <a:avLst/>
            <a:gdLst/>
            <a:ahLst/>
            <a:cxnLst/>
            <a:rect l="l" t="t" r="r" b="b"/>
            <a:pathLst>
              <a:path w="3163993" h="4328846">
                <a:moveTo>
                  <a:pt x="0" y="0"/>
                </a:moveTo>
                <a:lnTo>
                  <a:pt x="3163994" y="0"/>
                </a:lnTo>
                <a:lnTo>
                  <a:pt x="3163994" y="4328846"/>
                </a:lnTo>
                <a:lnTo>
                  <a:pt x="0" y="432884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Freeform 6"/>
          <p:cNvSpPr/>
          <p:nvPr/>
        </p:nvSpPr>
        <p:spPr>
          <a:xfrm>
            <a:off x="-500365" y="8485864"/>
            <a:ext cx="5251977" cy="4759605"/>
          </a:xfrm>
          <a:custGeom>
            <a:avLst/>
            <a:gdLst/>
            <a:ahLst/>
            <a:cxnLst/>
            <a:rect l="l" t="t" r="r" b="b"/>
            <a:pathLst>
              <a:path w="5251977" h="4759605">
                <a:moveTo>
                  <a:pt x="0" y="0"/>
                </a:moveTo>
                <a:lnTo>
                  <a:pt x="5251978" y="0"/>
                </a:lnTo>
                <a:lnTo>
                  <a:pt x="5251978" y="4759604"/>
                </a:lnTo>
                <a:lnTo>
                  <a:pt x="0" y="475960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grpSp>
        <p:nvGrpSpPr>
          <p:cNvPr id="7" name="Group 7"/>
          <p:cNvGrpSpPr/>
          <p:nvPr/>
        </p:nvGrpSpPr>
        <p:grpSpPr>
          <a:xfrm>
            <a:off x="9270180" y="3700708"/>
            <a:ext cx="7292917" cy="2558973"/>
            <a:chOff x="0" y="0"/>
            <a:chExt cx="1742040" cy="611255"/>
          </a:xfrm>
        </p:grpSpPr>
        <p:sp>
          <p:nvSpPr>
            <p:cNvPr id="8" name="Freeform 8"/>
            <p:cNvSpPr/>
            <p:nvPr/>
          </p:nvSpPr>
          <p:spPr>
            <a:xfrm>
              <a:off x="0" y="0"/>
              <a:ext cx="1742041" cy="611255"/>
            </a:xfrm>
            <a:custGeom>
              <a:avLst/>
              <a:gdLst/>
              <a:ahLst/>
              <a:cxnLst/>
              <a:rect l="l" t="t" r="r" b="b"/>
              <a:pathLst>
                <a:path w="1742041" h="611255">
                  <a:moveTo>
                    <a:pt x="12739" y="0"/>
                  </a:moveTo>
                  <a:lnTo>
                    <a:pt x="1729302" y="0"/>
                  </a:lnTo>
                  <a:cubicBezTo>
                    <a:pt x="1736337" y="0"/>
                    <a:pt x="1742041" y="5703"/>
                    <a:pt x="1742041" y="12739"/>
                  </a:cubicBezTo>
                  <a:lnTo>
                    <a:pt x="1742041" y="598517"/>
                  </a:lnTo>
                  <a:cubicBezTo>
                    <a:pt x="1742041" y="605552"/>
                    <a:pt x="1736337" y="611255"/>
                    <a:pt x="1729302" y="611255"/>
                  </a:cubicBezTo>
                  <a:lnTo>
                    <a:pt x="12739" y="611255"/>
                  </a:lnTo>
                  <a:cubicBezTo>
                    <a:pt x="5703" y="611255"/>
                    <a:pt x="0" y="605552"/>
                    <a:pt x="0" y="598517"/>
                  </a:cubicBezTo>
                  <a:lnTo>
                    <a:pt x="0" y="12739"/>
                  </a:lnTo>
                  <a:cubicBezTo>
                    <a:pt x="0" y="5703"/>
                    <a:pt x="5703" y="0"/>
                    <a:pt x="12739" y="0"/>
                  </a:cubicBezTo>
                  <a:close/>
                </a:path>
              </a:pathLst>
            </a:custGeom>
            <a:solidFill>
              <a:srgbClr val="3B53DA"/>
            </a:solidFill>
            <a:ln w="19050" cap="sq">
              <a:solidFill>
                <a:srgbClr val="000000"/>
              </a:solidFill>
              <a:prstDash val="solid"/>
              <a:miter/>
            </a:ln>
          </p:spPr>
        </p:sp>
        <p:sp>
          <p:nvSpPr>
            <p:cNvPr id="9" name="TextBox 9"/>
            <p:cNvSpPr txBox="1"/>
            <p:nvPr/>
          </p:nvSpPr>
          <p:spPr>
            <a:xfrm>
              <a:off x="0" y="-123825"/>
              <a:ext cx="1742040" cy="735080"/>
            </a:xfrm>
            <a:prstGeom prst="rect">
              <a:avLst/>
            </a:prstGeom>
          </p:spPr>
          <p:txBody>
            <a:bodyPr lIns="50800" tIns="50800" rIns="50800" bIns="50800" rtlCol="0" anchor="ctr"/>
            <a:lstStyle/>
            <a:p>
              <a:pPr marL="0" lvl="2" indent="0" algn="ctr">
                <a:lnSpc>
                  <a:spcPts val="5852"/>
                </a:lnSpc>
              </a:pPr>
              <a:endParaRPr>
                <a:latin typeface="Times New Roman" pitchFamily="18" charset="0"/>
                <a:cs typeface="Times New Roman" pitchFamily="18" charset="0"/>
              </a:endParaRPr>
            </a:p>
          </p:txBody>
        </p:sp>
      </p:grpSp>
      <p:grpSp>
        <p:nvGrpSpPr>
          <p:cNvPr id="10" name="Group 10"/>
          <p:cNvGrpSpPr/>
          <p:nvPr/>
        </p:nvGrpSpPr>
        <p:grpSpPr>
          <a:xfrm>
            <a:off x="1724903" y="3700708"/>
            <a:ext cx="7292917" cy="2558973"/>
            <a:chOff x="0" y="0"/>
            <a:chExt cx="1742040" cy="611255"/>
          </a:xfrm>
        </p:grpSpPr>
        <p:sp>
          <p:nvSpPr>
            <p:cNvPr id="11" name="Freeform 11"/>
            <p:cNvSpPr/>
            <p:nvPr/>
          </p:nvSpPr>
          <p:spPr>
            <a:xfrm>
              <a:off x="0" y="0"/>
              <a:ext cx="1742041" cy="611255"/>
            </a:xfrm>
            <a:custGeom>
              <a:avLst/>
              <a:gdLst/>
              <a:ahLst/>
              <a:cxnLst/>
              <a:rect l="l" t="t" r="r" b="b"/>
              <a:pathLst>
                <a:path w="1742041" h="611255">
                  <a:moveTo>
                    <a:pt x="12739" y="0"/>
                  </a:moveTo>
                  <a:lnTo>
                    <a:pt x="1729302" y="0"/>
                  </a:lnTo>
                  <a:cubicBezTo>
                    <a:pt x="1736337" y="0"/>
                    <a:pt x="1742041" y="5703"/>
                    <a:pt x="1742041" y="12739"/>
                  </a:cubicBezTo>
                  <a:lnTo>
                    <a:pt x="1742041" y="598517"/>
                  </a:lnTo>
                  <a:cubicBezTo>
                    <a:pt x="1742041" y="605552"/>
                    <a:pt x="1736337" y="611255"/>
                    <a:pt x="1729302" y="611255"/>
                  </a:cubicBezTo>
                  <a:lnTo>
                    <a:pt x="12739" y="611255"/>
                  </a:lnTo>
                  <a:cubicBezTo>
                    <a:pt x="5703" y="611255"/>
                    <a:pt x="0" y="605552"/>
                    <a:pt x="0" y="598517"/>
                  </a:cubicBezTo>
                  <a:lnTo>
                    <a:pt x="0" y="12739"/>
                  </a:lnTo>
                  <a:cubicBezTo>
                    <a:pt x="0" y="5703"/>
                    <a:pt x="5703" y="0"/>
                    <a:pt x="12739" y="0"/>
                  </a:cubicBezTo>
                  <a:close/>
                </a:path>
              </a:pathLst>
            </a:custGeom>
            <a:solidFill>
              <a:srgbClr val="3B53DA"/>
            </a:solidFill>
            <a:ln w="19050" cap="sq">
              <a:solidFill>
                <a:srgbClr val="000000"/>
              </a:solidFill>
              <a:prstDash val="solid"/>
              <a:miter/>
            </a:ln>
          </p:spPr>
        </p:sp>
        <p:sp>
          <p:nvSpPr>
            <p:cNvPr id="12" name="TextBox 12"/>
            <p:cNvSpPr txBox="1"/>
            <p:nvPr/>
          </p:nvSpPr>
          <p:spPr>
            <a:xfrm>
              <a:off x="0" y="-123825"/>
              <a:ext cx="1742040" cy="735080"/>
            </a:xfrm>
            <a:prstGeom prst="rect">
              <a:avLst/>
            </a:prstGeom>
          </p:spPr>
          <p:txBody>
            <a:bodyPr lIns="50800" tIns="50800" rIns="50800" bIns="50800" rtlCol="0" anchor="ctr"/>
            <a:lstStyle/>
            <a:p>
              <a:pPr marL="0" lvl="2" indent="0" algn="ctr">
                <a:lnSpc>
                  <a:spcPts val="5852"/>
                </a:lnSpc>
              </a:pPr>
              <a:endParaRPr>
                <a:latin typeface="Times New Roman" pitchFamily="18" charset="0"/>
                <a:cs typeface="Times New Roman" pitchFamily="18" charset="0"/>
              </a:endParaRPr>
            </a:p>
          </p:txBody>
        </p:sp>
      </p:grpSp>
      <p:sp>
        <p:nvSpPr>
          <p:cNvPr id="13" name="TextBox 13"/>
          <p:cNvSpPr txBox="1"/>
          <p:nvPr/>
        </p:nvSpPr>
        <p:spPr>
          <a:xfrm>
            <a:off x="9739775" y="4279154"/>
            <a:ext cx="6353727" cy="920508"/>
          </a:xfrm>
          <a:prstGeom prst="rect">
            <a:avLst/>
          </a:prstGeom>
        </p:spPr>
        <p:txBody>
          <a:bodyPr lIns="0" tIns="0" rIns="0" bIns="0" rtlCol="0" anchor="t">
            <a:spAutoFit/>
          </a:bodyPr>
          <a:lstStyle/>
          <a:p>
            <a:pPr marL="0" lvl="0" indent="0" algn="ctr">
              <a:lnSpc>
                <a:spcPts val="3660"/>
              </a:lnSpc>
            </a:pPr>
            <a:r>
              <a:rPr lang="en-US" sz="3000">
                <a:solidFill>
                  <a:srgbClr val="FFFFFF"/>
                </a:solidFill>
                <a:latin typeface="Times New Roman" pitchFamily="18" charset="0"/>
                <a:ea typeface="Now"/>
                <a:cs typeface="Times New Roman" pitchFamily="18" charset="0"/>
                <a:sym typeface="Now"/>
              </a:rPr>
              <a:t>Continuous retraining adapts models to changing data patterns.</a:t>
            </a:r>
          </a:p>
        </p:txBody>
      </p:sp>
      <p:sp>
        <p:nvSpPr>
          <p:cNvPr id="14" name="TextBox 14"/>
          <p:cNvSpPr txBox="1"/>
          <p:nvPr/>
        </p:nvSpPr>
        <p:spPr>
          <a:xfrm>
            <a:off x="2194498" y="4507754"/>
            <a:ext cx="6353727" cy="925830"/>
          </a:xfrm>
          <a:prstGeom prst="rect">
            <a:avLst/>
          </a:prstGeom>
        </p:spPr>
        <p:txBody>
          <a:bodyPr lIns="0" tIns="0" rIns="0" bIns="0" rtlCol="0" anchor="t">
            <a:spAutoFit/>
          </a:bodyPr>
          <a:lstStyle/>
          <a:p>
            <a:pPr marL="0" lvl="0" indent="0" algn="ctr">
              <a:lnSpc>
                <a:spcPts val="3660"/>
              </a:lnSpc>
            </a:pPr>
            <a:r>
              <a:rPr lang="en-US" sz="3000" dirty="0">
                <a:solidFill>
                  <a:srgbClr val="FFFFFF"/>
                </a:solidFill>
                <a:latin typeface="Times New Roman" pitchFamily="18" charset="0"/>
                <a:ea typeface="Now"/>
                <a:cs typeface="Times New Roman" pitchFamily="18" charset="0"/>
                <a:sym typeface="Now"/>
              </a:rPr>
              <a:t>Effective monitoring ensures models perform well over time.</a:t>
            </a:r>
          </a:p>
        </p:txBody>
      </p:sp>
      <p:grpSp>
        <p:nvGrpSpPr>
          <p:cNvPr id="15" name="Group 15"/>
          <p:cNvGrpSpPr/>
          <p:nvPr/>
        </p:nvGrpSpPr>
        <p:grpSpPr>
          <a:xfrm>
            <a:off x="9270180" y="6436683"/>
            <a:ext cx="7292917" cy="2558973"/>
            <a:chOff x="0" y="0"/>
            <a:chExt cx="1742040" cy="611255"/>
          </a:xfrm>
        </p:grpSpPr>
        <p:sp>
          <p:nvSpPr>
            <p:cNvPr id="16" name="Freeform 16"/>
            <p:cNvSpPr/>
            <p:nvPr/>
          </p:nvSpPr>
          <p:spPr>
            <a:xfrm>
              <a:off x="0" y="0"/>
              <a:ext cx="1742041" cy="611255"/>
            </a:xfrm>
            <a:custGeom>
              <a:avLst/>
              <a:gdLst/>
              <a:ahLst/>
              <a:cxnLst/>
              <a:rect l="l" t="t" r="r" b="b"/>
              <a:pathLst>
                <a:path w="1742041" h="611255">
                  <a:moveTo>
                    <a:pt x="12739" y="0"/>
                  </a:moveTo>
                  <a:lnTo>
                    <a:pt x="1729302" y="0"/>
                  </a:lnTo>
                  <a:cubicBezTo>
                    <a:pt x="1736337" y="0"/>
                    <a:pt x="1742041" y="5703"/>
                    <a:pt x="1742041" y="12739"/>
                  </a:cubicBezTo>
                  <a:lnTo>
                    <a:pt x="1742041" y="598517"/>
                  </a:lnTo>
                  <a:cubicBezTo>
                    <a:pt x="1742041" y="605552"/>
                    <a:pt x="1736337" y="611255"/>
                    <a:pt x="1729302" y="611255"/>
                  </a:cubicBezTo>
                  <a:lnTo>
                    <a:pt x="12739" y="611255"/>
                  </a:lnTo>
                  <a:cubicBezTo>
                    <a:pt x="5703" y="611255"/>
                    <a:pt x="0" y="605552"/>
                    <a:pt x="0" y="598517"/>
                  </a:cubicBezTo>
                  <a:lnTo>
                    <a:pt x="0" y="12739"/>
                  </a:lnTo>
                  <a:cubicBezTo>
                    <a:pt x="0" y="5703"/>
                    <a:pt x="5703" y="0"/>
                    <a:pt x="12739" y="0"/>
                  </a:cubicBezTo>
                  <a:close/>
                </a:path>
              </a:pathLst>
            </a:custGeom>
            <a:solidFill>
              <a:srgbClr val="3B53DA"/>
            </a:solidFill>
            <a:ln w="19050" cap="sq">
              <a:solidFill>
                <a:srgbClr val="000000"/>
              </a:solidFill>
              <a:prstDash val="solid"/>
              <a:miter/>
            </a:ln>
          </p:spPr>
        </p:sp>
        <p:sp>
          <p:nvSpPr>
            <p:cNvPr id="17" name="TextBox 17"/>
            <p:cNvSpPr txBox="1"/>
            <p:nvPr/>
          </p:nvSpPr>
          <p:spPr>
            <a:xfrm>
              <a:off x="0" y="-123825"/>
              <a:ext cx="1742040" cy="735080"/>
            </a:xfrm>
            <a:prstGeom prst="rect">
              <a:avLst/>
            </a:prstGeom>
          </p:spPr>
          <p:txBody>
            <a:bodyPr lIns="50800" tIns="50800" rIns="50800" bIns="50800" rtlCol="0" anchor="ctr"/>
            <a:lstStyle/>
            <a:p>
              <a:pPr marL="0" lvl="2" indent="0" algn="ctr">
                <a:lnSpc>
                  <a:spcPts val="5852"/>
                </a:lnSpc>
              </a:pPr>
              <a:endParaRPr>
                <a:latin typeface="Times New Roman" pitchFamily="18" charset="0"/>
                <a:cs typeface="Times New Roman" pitchFamily="18" charset="0"/>
              </a:endParaRPr>
            </a:p>
          </p:txBody>
        </p:sp>
      </p:grpSp>
      <p:grpSp>
        <p:nvGrpSpPr>
          <p:cNvPr id="18" name="Group 18"/>
          <p:cNvGrpSpPr/>
          <p:nvPr/>
        </p:nvGrpSpPr>
        <p:grpSpPr>
          <a:xfrm>
            <a:off x="1724903" y="6436683"/>
            <a:ext cx="7292917" cy="2558973"/>
            <a:chOff x="0" y="0"/>
            <a:chExt cx="1742040" cy="611255"/>
          </a:xfrm>
        </p:grpSpPr>
        <p:sp>
          <p:nvSpPr>
            <p:cNvPr id="19" name="Freeform 19"/>
            <p:cNvSpPr/>
            <p:nvPr/>
          </p:nvSpPr>
          <p:spPr>
            <a:xfrm>
              <a:off x="0" y="0"/>
              <a:ext cx="1742041" cy="611255"/>
            </a:xfrm>
            <a:custGeom>
              <a:avLst/>
              <a:gdLst/>
              <a:ahLst/>
              <a:cxnLst/>
              <a:rect l="l" t="t" r="r" b="b"/>
              <a:pathLst>
                <a:path w="1742041" h="611255">
                  <a:moveTo>
                    <a:pt x="12739" y="0"/>
                  </a:moveTo>
                  <a:lnTo>
                    <a:pt x="1729302" y="0"/>
                  </a:lnTo>
                  <a:cubicBezTo>
                    <a:pt x="1736337" y="0"/>
                    <a:pt x="1742041" y="5703"/>
                    <a:pt x="1742041" y="12739"/>
                  </a:cubicBezTo>
                  <a:lnTo>
                    <a:pt x="1742041" y="598517"/>
                  </a:lnTo>
                  <a:cubicBezTo>
                    <a:pt x="1742041" y="605552"/>
                    <a:pt x="1736337" y="611255"/>
                    <a:pt x="1729302" y="611255"/>
                  </a:cubicBezTo>
                  <a:lnTo>
                    <a:pt x="12739" y="611255"/>
                  </a:lnTo>
                  <a:cubicBezTo>
                    <a:pt x="5703" y="611255"/>
                    <a:pt x="0" y="605552"/>
                    <a:pt x="0" y="598517"/>
                  </a:cubicBezTo>
                  <a:lnTo>
                    <a:pt x="0" y="12739"/>
                  </a:lnTo>
                  <a:cubicBezTo>
                    <a:pt x="0" y="5703"/>
                    <a:pt x="5703" y="0"/>
                    <a:pt x="12739" y="0"/>
                  </a:cubicBezTo>
                  <a:close/>
                </a:path>
              </a:pathLst>
            </a:custGeom>
            <a:solidFill>
              <a:srgbClr val="3B53DA"/>
            </a:solidFill>
            <a:ln w="19050" cap="sq">
              <a:solidFill>
                <a:srgbClr val="000000"/>
              </a:solidFill>
              <a:prstDash val="solid"/>
              <a:miter/>
            </a:ln>
          </p:spPr>
        </p:sp>
        <p:sp>
          <p:nvSpPr>
            <p:cNvPr id="20" name="TextBox 20"/>
            <p:cNvSpPr txBox="1"/>
            <p:nvPr/>
          </p:nvSpPr>
          <p:spPr>
            <a:xfrm>
              <a:off x="0" y="-123825"/>
              <a:ext cx="1742040" cy="735080"/>
            </a:xfrm>
            <a:prstGeom prst="rect">
              <a:avLst/>
            </a:prstGeom>
          </p:spPr>
          <p:txBody>
            <a:bodyPr lIns="50800" tIns="50800" rIns="50800" bIns="50800" rtlCol="0" anchor="ctr"/>
            <a:lstStyle/>
            <a:p>
              <a:pPr marL="0" lvl="2" indent="0" algn="ctr">
                <a:lnSpc>
                  <a:spcPts val="5852"/>
                </a:lnSpc>
              </a:pPr>
              <a:endParaRPr>
                <a:latin typeface="Times New Roman" pitchFamily="18" charset="0"/>
                <a:cs typeface="Times New Roman" pitchFamily="18" charset="0"/>
              </a:endParaRPr>
            </a:p>
          </p:txBody>
        </p:sp>
      </p:grpSp>
      <p:sp>
        <p:nvSpPr>
          <p:cNvPr id="21" name="TextBox 21"/>
          <p:cNvSpPr txBox="1"/>
          <p:nvPr/>
        </p:nvSpPr>
        <p:spPr>
          <a:xfrm>
            <a:off x="9739775" y="7021251"/>
            <a:ext cx="6353727" cy="920508"/>
          </a:xfrm>
          <a:prstGeom prst="rect">
            <a:avLst/>
          </a:prstGeom>
        </p:spPr>
        <p:txBody>
          <a:bodyPr lIns="0" tIns="0" rIns="0" bIns="0" rtlCol="0" anchor="t">
            <a:spAutoFit/>
          </a:bodyPr>
          <a:lstStyle/>
          <a:p>
            <a:pPr marL="0" lvl="0" indent="0" algn="ctr">
              <a:lnSpc>
                <a:spcPts val="3660"/>
              </a:lnSpc>
            </a:pPr>
            <a:r>
              <a:rPr lang="en-US" sz="3000">
                <a:solidFill>
                  <a:srgbClr val="FFFFFF"/>
                </a:solidFill>
                <a:latin typeface="Times New Roman" pitchFamily="18" charset="0"/>
                <a:ea typeface="Now"/>
                <a:cs typeface="Times New Roman" pitchFamily="18" charset="0"/>
                <a:sym typeface="Now"/>
              </a:rPr>
              <a:t>Implementing deployment strategies enhances model reliability and uptime.</a:t>
            </a:r>
          </a:p>
        </p:txBody>
      </p:sp>
      <p:sp>
        <p:nvSpPr>
          <p:cNvPr id="22" name="TextBox 22"/>
          <p:cNvSpPr txBox="1"/>
          <p:nvPr/>
        </p:nvSpPr>
        <p:spPr>
          <a:xfrm>
            <a:off x="2194498" y="7249851"/>
            <a:ext cx="6353727" cy="925830"/>
          </a:xfrm>
          <a:prstGeom prst="rect">
            <a:avLst/>
          </a:prstGeom>
        </p:spPr>
        <p:txBody>
          <a:bodyPr lIns="0" tIns="0" rIns="0" bIns="0" rtlCol="0" anchor="t">
            <a:spAutoFit/>
          </a:bodyPr>
          <a:lstStyle/>
          <a:p>
            <a:pPr marL="0" lvl="0" indent="0" algn="ctr">
              <a:lnSpc>
                <a:spcPts val="3660"/>
              </a:lnSpc>
            </a:pPr>
            <a:r>
              <a:rPr lang="en-US" sz="3000">
                <a:solidFill>
                  <a:srgbClr val="FFFFFF"/>
                </a:solidFill>
                <a:latin typeface="Times New Roman" pitchFamily="18" charset="0"/>
                <a:ea typeface="Now"/>
                <a:cs typeface="Times New Roman" pitchFamily="18" charset="0"/>
                <a:sym typeface="Now"/>
              </a:rPr>
              <a:t>Error metrics provide crucial insights into model performance.</a:t>
            </a:r>
          </a:p>
        </p:txBody>
      </p:sp>
      <p:sp>
        <p:nvSpPr>
          <p:cNvPr id="23" name="TextBox 23"/>
          <p:cNvSpPr txBox="1"/>
          <p:nvPr/>
        </p:nvSpPr>
        <p:spPr>
          <a:xfrm>
            <a:off x="2125624" y="1319208"/>
            <a:ext cx="14036752" cy="1795780"/>
          </a:xfrm>
          <a:prstGeom prst="rect">
            <a:avLst/>
          </a:prstGeom>
        </p:spPr>
        <p:txBody>
          <a:bodyPr lIns="0" tIns="0" rIns="0" bIns="0" rtlCol="0" anchor="t">
            <a:spAutoFit/>
          </a:bodyPr>
          <a:lstStyle/>
          <a:p>
            <a:pPr marL="0" lvl="0" indent="0" algn="ctr">
              <a:lnSpc>
                <a:spcPts val="7039"/>
              </a:lnSpc>
            </a:pPr>
            <a:r>
              <a:rPr lang="en-US" sz="6399" b="1" u="none" strike="noStrike">
                <a:solidFill>
                  <a:srgbClr val="FFFFFF"/>
                </a:solidFill>
                <a:latin typeface="Times New Roman" pitchFamily="18" charset="0"/>
                <a:ea typeface="Roca One Heavy"/>
                <a:cs typeface="Times New Roman" pitchFamily="18" charset="0"/>
                <a:sym typeface="Roca One Heavy"/>
              </a:rPr>
              <a:t>Key Insights from Monitoring &amp; Continuous Retraining</a:t>
            </a:r>
          </a:p>
        </p:txBody>
      </p:sp>
      <p:sp>
        <p:nvSpPr>
          <p:cNvPr id="24" name="Freeform 24"/>
          <p:cNvSpPr/>
          <p:nvPr/>
        </p:nvSpPr>
        <p:spPr>
          <a:xfrm>
            <a:off x="360054" y="7596340"/>
            <a:ext cx="668646" cy="2270094"/>
          </a:xfrm>
          <a:custGeom>
            <a:avLst/>
            <a:gdLst/>
            <a:ahLst/>
            <a:cxnLst/>
            <a:rect l="l" t="t" r="r" b="b"/>
            <a:pathLst>
              <a:path w="668646" h="2270094">
                <a:moveTo>
                  <a:pt x="0" y="0"/>
                </a:moveTo>
                <a:lnTo>
                  <a:pt x="668646" y="0"/>
                </a:lnTo>
                <a:lnTo>
                  <a:pt x="668646" y="2270093"/>
                </a:lnTo>
                <a:lnTo>
                  <a:pt x="0" y="2270093"/>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25" name="Freeform 25"/>
          <p:cNvSpPr/>
          <p:nvPr/>
        </p:nvSpPr>
        <p:spPr>
          <a:xfrm rot="-573341">
            <a:off x="-1064377" y="427372"/>
            <a:ext cx="3423594" cy="883910"/>
          </a:xfrm>
          <a:custGeom>
            <a:avLst/>
            <a:gdLst/>
            <a:ahLst/>
            <a:cxnLst/>
            <a:rect l="l" t="t" r="r" b="b"/>
            <a:pathLst>
              <a:path w="3423594" h="883910">
                <a:moveTo>
                  <a:pt x="0" y="0"/>
                </a:moveTo>
                <a:lnTo>
                  <a:pt x="3423594" y="0"/>
                </a:lnTo>
                <a:lnTo>
                  <a:pt x="3423594" y="883910"/>
                </a:lnTo>
                <a:lnTo>
                  <a:pt x="0" y="883910"/>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B53DA"/>
        </a:solidFill>
        <a:effectLst/>
      </p:bgPr>
    </p:bg>
    <p:spTree>
      <p:nvGrpSpPr>
        <p:cNvPr id="1" name=""/>
        <p:cNvGrpSpPr/>
        <p:nvPr/>
      </p:nvGrpSpPr>
      <p:grpSpPr>
        <a:xfrm>
          <a:off x="0" y="0"/>
          <a:ext cx="0" cy="0"/>
          <a:chOff x="0" y="0"/>
          <a:chExt cx="0" cy="0"/>
        </a:xfrm>
      </p:grpSpPr>
      <p:sp>
        <p:nvSpPr>
          <p:cNvPr id="2" name="Freeform 2"/>
          <p:cNvSpPr/>
          <p:nvPr/>
        </p:nvSpPr>
        <p:spPr>
          <a:xfrm rot="-665651">
            <a:off x="-374163" y="7063110"/>
            <a:ext cx="3363430" cy="4223485"/>
          </a:xfrm>
          <a:custGeom>
            <a:avLst/>
            <a:gdLst/>
            <a:ahLst/>
            <a:cxnLst/>
            <a:rect l="l" t="t" r="r" b="b"/>
            <a:pathLst>
              <a:path w="3363430" h="4223485">
                <a:moveTo>
                  <a:pt x="0" y="0"/>
                </a:moveTo>
                <a:lnTo>
                  <a:pt x="3363430" y="0"/>
                </a:lnTo>
                <a:lnTo>
                  <a:pt x="3363430" y="4223485"/>
                </a:lnTo>
                <a:lnTo>
                  <a:pt x="0" y="422348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rot="-63469">
            <a:off x="699475" y="1272652"/>
            <a:ext cx="16255606" cy="7982552"/>
            <a:chOff x="0" y="0"/>
            <a:chExt cx="4281312" cy="2102401"/>
          </a:xfrm>
        </p:grpSpPr>
        <p:sp>
          <p:nvSpPr>
            <p:cNvPr id="4" name="Freeform 4"/>
            <p:cNvSpPr/>
            <p:nvPr/>
          </p:nvSpPr>
          <p:spPr>
            <a:xfrm>
              <a:off x="0" y="0"/>
              <a:ext cx="4281312" cy="2102401"/>
            </a:xfrm>
            <a:custGeom>
              <a:avLst/>
              <a:gdLst/>
              <a:ahLst/>
              <a:cxnLst/>
              <a:rect l="l" t="t" r="r" b="b"/>
              <a:pathLst>
                <a:path w="4281312" h="2102401">
                  <a:moveTo>
                    <a:pt x="0" y="0"/>
                  </a:moveTo>
                  <a:lnTo>
                    <a:pt x="4281312" y="0"/>
                  </a:lnTo>
                  <a:lnTo>
                    <a:pt x="4281312" y="2102401"/>
                  </a:lnTo>
                  <a:lnTo>
                    <a:pt x="0" y="2102401"/>
                  </a:lnTo>
                  <a:close/>
                </a:path>
              </a:pathLst>
            </a:custGeom>
            <a:solidFill>
              <a:srgbClr val="003CBE"/>
            </a:solidFill>
            <a:ln w="19050" cap="sq">
              <a:solidFill>
                <a:srgbClr val="000000"/>
              </a:solidFill>
              <a:prstDash val="solid"/>
              <a:miter/>
            </a:ln>
          </p:spPr>
        </p:sp>
        <p:sp>
          <p:nvSpPr>
            <p:cNvPr id="5" name="TextBox 5"/>
            <p:cNvSpPr txBox="1"/>
            <p:nvPr/>
          </p:nvSpPr>
          <p:spPr>
            <a:xfrm>
              <a:off x="0" y="28575"/>
              <a:ext cx="4281312" cy="2073826"/>
            </a:xfrm>
            <a:prstGeom prst="rect">
              <a:avLst/>
            </a:prstGeom>
          </p:spPr>
          <p:txBody>
            <a:bodyPr lIns="50800" tIns="50800" rIns="50800" bIns="50800" rtlCol="0" anchor="ctr"/>
            <a:lstStyle/>
            <a:p>
              <a:pPr marL="0" lvl="0" indent="0" algn="ctr">
                <a:lnSpc>
                  <a:spcPts val="2694"/>
                </a:lnSpc>
                <a:spcBef>
                  <a:spcPct val="0"/>
                </a:spcBef>
              </a:pPr>
              <a:endParaRPr>
                <a:latin typeface="Times New Roman" pitchFamily="18" charset="0"/>
                <a:cs typeface="Times New Roman" pitchFamily="18" charset="0"/>
              </a:endParaRPr>
            </a:p>
          </p:txBody>
        </p:sp>
      </p:grpSp>
      <p:sp>
        <p:nvSpPr>
          <p:cNvPr id="6" name="Freeform 6"/>
          <p:cNvSpPr/>
          <p:nvPr/>
        </p:nvSpPr>
        <p:spPr>
          <a:xfrm rot="553988">
            <a:off x="13519037" y="3915441"/>
            <a:ext cx="5448532" cy="4937732"/>
          </a:xfrm>
          <a:custGeom>
            <a:avLst/>
            <a:gdLst/>
            <a:ahLst/>
            <a:cxnLst/>
            <a:rect l="l" t="t" r="r" b="b"/>
            <a:pathLst>
              <a:path w="5448532" h="4937732">
                <a:moveTo>
                  <a:pt x="0" y="0"/>
                </a:moveTo>
                <a:lnTo>
                  <a:pt x="5448532" y="0"/>
                </a:lnTo>
                <a:lnTo>
                  <a:pt x="5448532" y="4937732"/>
                </a:lnTo>
                <a:lnTo>
                  <a:pt x="0" y="493773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rot="9799252">
            <a:off x="-648845" y="-154798"/>
            <a:ext cx="3658709" cy="1234814"/>
          </a:xfrm>
          <a:custGeom>
            <a:avLst/>
            <a:gdLst/>
            <a:ahLst/>
            <a:cxnLst/>
            <a:rect l="l" t="t" r="r" b="b"/>
            <a:pathLst>
              <a:path w="3658709" h="1234814">
                <a:moveTo>
                  <a:pt x="0" y="0"/>
                </a:moveTo>
                <a:lnTo>
                  <a:pt x="3658709" y="0"/>
                </a:lnTo>
                <a:lnTo>
                  <a:pt x="3658709" y="1234814"/>
                </a:lnTo>
                <a:lnTo>
                  <a:pt x="0" y="123481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Freeform 8"/>
          <p:cNvSpPr/>
          <p:nvPr/>
        </p:nvSpPr>
        <p:spPr>
          <a:xfrm rot="-216278">
            <a:off x="10442914" y="8763903"/>
            <a:ext cx="3829835" cy="988794"/>
          </a:xfrm>
          <a:custGeom>
            <a:avLst/>
            <a:gdLst/>
            <a:ahLst/>
            <a:cxnLst/>
            <a:rect l="l" t="t" r="r" b="b"/>
            <a:pathLst>
              <a:path w="3829835" h="988794">
                <a:moveTo>
                  <a:pt x="0" y="0"/>
                </a:moveTo>
                <a:lnTo>
                  <a:pt x="3829835" y="0"/>
                </a:lnTo>
                <a:lnTo>
                  <a:pt x="3829835" y="988794"/>
                </a:lnTo>
                <a:lnTo>
                  <a:pt x="0" y="98879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nvGrpSpPr>
          <p:cNvPr id="9" name="Group 9"/>
          <p:cNvGrpSpPr/>
          <p:nvPr/>
        </p:nvGrpSpPr>
        <p:grpSpPr>
          <a:xfrm rot="262115">
            <a:off x="11282301" y="2160614"/>
            <a:ext cx="7354870" cy="5852290"/>
            <a:chOff x="0" y="0"/>
            <a:chExt cx="1021487" cy="812800"/>
          </a:xfrm>
        </p:grpSpPr>
        <p:sp>
          <p:nvSpPr>
            <p:cNvPr id="10" name="Freeform 10"/>
            <p:cNvSpPr/>
            <p:nvPr/>
          </p:nvSpPr>
          <p:spPr>
            <a:xfrm>
              <a:off x="0" y="0"/>
              <a:ext cx="1021487" cy="812800"/>
            </a:xfrm>
            <a:custGeom>
              <a:avLst/>
              <a:gdLst/>
              <a:ahLst/>
              <a:cxnLst/>
              <a:rect l="l" t="t" r="r" b="b"/>
              <a:pathLst>
                <a:path w="1021487" h="812800">
                  <a:moveTo>
                    <a:pt x="0" y="0"/>
                  </a:moveTo>
                  <a:lnTo>
                    <a:pt x="1021487" y="0"/>
                  </a:lnTo>
                  <a:lnTo>
                    <a:pt x="1021487" y="812800"/>
                  </a:lnTo>
                  <a:lnTo>
                    <a:pt x="0" y="812800"/>
                  </a:lnTo>
                  <a:close/>
                </a:path>
              </a:pathLst>
            </a:custGeom>
            <a:solidFill>
              <a:srgbClr val="003CBE"/>
            </a:solidFill>
            <a:ln w="19050" cap="sq">
              <a:solidFill>
                <a:srgbClr val="000000"/>
              </a:solidFill>
              <a:prstDash val="solid"/>
              <a:miter/>
            </a:ln>
          </p:spPr>
        </p:sp>
        <p:sp>
          <p:nvSpPr>
            <p:cNvPr id="11" name="TextBox 11"/>
            <p:cNvSpPr txBox="1"/>
            <p:nvPr/>
          </p:nvSpPr>
          <p:spPr>
            <a:xfrm>
              <a:off x="0" y="28575"/>
              <a:ext cx="1021487" cy="784225"/>
            </a:xfrm>
            <a:prstGeom prst="rect">
              <a:avLst/>
            </a:prstGeom>
          </p:spPr>
          <p:txBody>
            <a:bodyPr lIns="52802" tIns="52802" rIns="52802" bIns="52802" rtlCol="0" anchor="ctr"/>
            <a:lstStyle/>
            <a:p>
              <a:pPr marL="0" lvl="0" indent="0" algn="ctr">
                <a:lnSpc>
                  <a:spcPts val="2694"/>
                </a:lnSpc>
                <a:spcBef>
                  <a:spcPct val="0"/>
                </a:spcBef>
              </a:pPr>
              <a:endParaRPr>
                <a:latin typeface="Times New Roman" pitchFamily="18" charset="0"/>
                <a:cs typeface="Times New Roman" pitchFamily="18" charset="0"/>
              </a:endParaRPr>
            </a:p>
          </p:txBody>
        </p:sp>
      </p:grpSp>
      <p:grpSp>
        <p:nvGrpSpPr>
          <p:cNvPr id="12" name="Group 12"/>
          <p:cNvGrpSpPr/>
          <p:nvPr/>
        </p:nvGrpSpPr>
        <p:grpSpPr>
          <a:xfrm rot="274619">
            <a:off x="11570764" y="2466396"/>
            <a:ext cx="7079319" cy="5277879"/>
            <a:chOff x="0" y="0"/>
            <a:chExt cx="1090224" cy="812800"/>
          </a:xfrm>
        </p:grpSpPr>
        <p:sp>
          <p:nvSpPr>
            <p:cNvPr id="13" name="Freeform 13"/>
            <p:cNvSpPr/>
            <p:nvPr/>
          </p:nvSpPr>
          <p:spPr>
            <a:xfrm>
              <a:off x="0" y="0"/>
              <a:ext cx="1090224" cy="812800"/>
            </a:xfrm>
            <a:custGeom>
              <a:avLst/>
              <a:gdLst/>
              <a:ahLst/>
              <a:cxnLst/>
              <a:rect l="l" t="t" r="r" b="b"/>
              <a:pathLst>
                <a:path w="1090224" h="812800">
                  <a:moveTo>
                    <a:pt x="0" y="0"/>
                  </a:moveTo>
                  <a:lnTo>
                    <a:pt x="1090224" y="0"/>
                  </a:lnTo>
                  <a:lnTo>
                    <a:pt x="1090224" y="812800"/>
                  </a:lnTo>
                  <a:lnTo>
                    <a:pt x="0" y="812800"/>
                  </a:lnTo>
                  <a:close/>
                </a:path>
              </a:pathLst>
            </a:custGeom>
            <a:blipFill>
              <a:blip r:embed="rId10"/>
              <a:stretch>
                <a:fillRect l="-7109" r="-7109"/>
              </a:stretch>
            </a:blipFill>
          </p:spPr>
        </p:sp>
      </p:grpSp>
      <p:sp>
        <p:nvSpPr>
          <p:cNvPr id="14" name="Freeform 14"/>
          <p:cNvSpPr/>
          <p:nvPr/>
        </p:nvSpPr>
        <p:spPr>
          <a:xfrm rot="1450879">
            <a:off x="16607390" y="1094854"/>
            <a:ext cx="839984" cy="1957590"/>
          </a:xfrm>
          <a:custGeom>
            <a:avLst/>
            <a:gdLst/>
            <a:ahLst/>
            <a:cxnLst/>
            <a:rect l="l" t="t" r="r" b="b"/>
            <a:pathLst>
              <a:path w="839984" h="1957590">
                <a:moveTo>
                  <a:pt x="0" y="0"/>
                </a:moveTo>
                <a:lnTo>
                  <a:pt x="839984" y="0"/>
                </a:lnTo>
                <a:lnTo>
                  <a:pt x="839984" y="1957590"/>
                </a:lnTo>
                <a:lnTo>
                  <a:pt x="0" y="195759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5" name="TextBox 15"/>
          <p:cNvSpPr txBox="1"/>
          <p:nvPr/>
        </p:nvSpPr>
        <p:spPr>
          <a:xfrm>
            <a:off x="1028700" y="4385342"/>
            <a:ext cx="10342768" cy="837254"/>
          </a:xfrm>
          <a:prstGeom prst="rect">
            <a:avLst/>
          </a:prstGeom>
        </p:spPr>
        <p:txBody>
          <a:bodyPr lIns="0" tIns="0" rIns="0" bIns="0" rtlCol="0" anchor="t">
            <a:spAutoFit/>
          </a:bodyPr>
          <a:lstStyle/>
          <a:p>
            <a:pPr marL="0" lvl="0" indent="0" algn="l">
              <a:lnSpc>
                <a:spcPts val="6337"/>
              </a:lnSpc>
            </a:pPr>
            <a:r>
              <a:rPr lang="en-US" sz="6337" b="1">
                <a:solidFill>
                  <a:srgbClr val="FFFFFF"/>
                </a:solidFill>
                <a:latin typeface="Times New Roman" pitchFamily="18" charset="0"/>
                <a:ea typeface="Roca One Heavy"/>
                <a:cs typeface="Times New Roman" pitchFamily="18" charset="0"/>
                <a:sym typeface="Roca One Heavy"/>
              </a:rPr>
              <a:t>Thank You For Listening</a:t>
            </a:r>
          </a:p>
        </p:txBody>
      </p:sp>
      <p:sp>
        <p:nvSpPr>
          <p:cNvPr id="16" name="Freeform 16"/>
          <p:cNvSpPr/>
          <p:nvPr/>
        </p:nvSpPr>
        <p:spPr>
          <a:xfrm rot="-329893">
            <a:off x="2083007" y="1027757"/>
            <a:ext cx="3423594" cy="883910"/>
          </a:xfrm>
          <a:custGeom>
            <a:avLst/>
            <a:gdLst/>
            <a:ahLst/>
            <a:cxnLst/>
            <a:rect l="l" t="t" r="r" b="b"/>
            <a:pathLst>
              <a:path w="3423594" h="883910">
                <a:moveTo>
                  <a:pt x="0" y="0"/>
                </a:moveTo>
                <a:lnTo>
                  <a:pt x="3423594" y="0"/>
                </a:lnTo>
                <a:lnTo>
                  <a:pt x="3423594" y="883910"/>
                </a:lnTo>
                <a:lnTo>
                  <a:pt x="0" y="883910"/>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3CBE"/>
        </a:solidFill>
        <a:effectLst/>
      </p:bgPr>
    </p:bg>
    <p:spTree>
      <p:nvGrpSpPr>
        <p:cNvPr id="1" name=""/>
        <p:cNvGrpSpPr/>
        <p:nvPr/>
      </p:nvGrpSpPr>
      <p:grpSpPr>
        <a:xfrm>
          <a:off x="0" y="0"/>
          <a:ext cx="0" cy="0"/>
          <a:chOff x="0" y="0"/>
          <a:chExt cx="0" cy="0"/>
        </a:xfrm>
      </p:grpSpPr>
      <p:sp>
        <p:nvSpPr>
          <p:cNvPr id="2" name="Freeform 2"/>
          <p:cNvSpPr/>
          <p:nvPr/>
        </p:nvSpPr>
        <p:spPr>
          <a:xfrm rot="1389305">
            <a:off x="16825028" y="1429891"/>
            <a:ext cx="3870256" cy="2322153"/>
          </a:xfrm>
          <a:custGeom>
            <a:avLst/>
            <a:gdLst/>
            <a:ahLst/>
            <a:cxnLst/>
            <a:rect l="l" t="t" r="r" b="b"/>
            <a:pathLst>
              <a:path w="3870256" h="2322153">
                <a:moveTo>
                  <a:pt x="0" y="0"/>
                </a:moveTo>
                <a:lnTo>
                  <a:pt x="3870255" y="0"/>
                </a:lnTo>
                <a:lnTo>
                  <a:pt x="3870255" y="2322153"/>
                </a:lnTo>
                <a:lnTo>
                  <a:pt x="0" y="232215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640080" y="5143500"/>
            <a:ext cx="2482277" cy="837768"/>
          </a:xfrm>
          <a:custGeom>
            <a:avLst/>
            <a:gdLst/>
            <a:ahLst/>
            <a:cxnLst/>
            <a:rect l="l" t="t" r="r" b="b"/>
            <a:pathLst>
              <a:path w="2482277" h="837768">
                <a:moveTo>
                  <a:pt x="0" y="0"/>
                </a:moveTo>
                <a:lnTo>
                  <a:pt x="2482277" y="0"/>
                </a:lnTo>
                <a:lnTo>
                  <a:pt x="2482277" y="837768"/>
                </a:lnTo>
                <a:lnTo>
                  <a:pt x="0" y="83776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2935705">
            <a:off x="17055529" y="-597206"/>
            <a:ext cx="2818696" cy="3539458"/>
          </a:xfrm>
          <a:custGeom>
            <a:avLst/>
            <a:gdLst/>
            <a:ahLst/>
            <a:cxnLst/>
            <a:rect l="l" t="t" r="r" b="b"/>
            <a:pathLst>
              <a:path w="2818696" h="3539458">
                <a:moveTo>
                  <a:pt x="0" y="0"/>
                </a:moveTo>
                <a:lnTo>
                  <a:pt x="2818696" y="0"/>
                </a:lnTo>
                <a:lnTo>
                  <a:pt x="2818696" y="3539458"/>
                </a:lnTo>
                <a:lnTo>
                  <a:pt x="0" y="353945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rot="4282823">
            <a:off x="15367039" y="7622175"/>
            <a:ext cx="3163993" cy="4328846"/>
          </a:xfrm>
          <a:custGeom>
            <a:avLst/>
            <a:gdLst/>
            <a:ahLst/>
            <a:cxnLst/>
            <a:rect l="l" t="t" r="r" b="b"/>
            <a:pathLst>
              <a:path w="3163993" h="4328846">
                <a:moveTo>
                  <a:pt x="0" y="0"/>
                </a:moveTo>
                <a:lnTo>
                  <a:pt x="3163994" y="0"/>
                </a:lnTo>
                <a:lnTo>
                  <a:pt x="3163994" y="4328846"/>
                </a:lnTo>
                <a:lnTo>
                  <a:pt x="0" y="432884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Freeform 6"/>
          <p:cNvSpPr/>
          <p:nvPr/>
        </p:nvSpPr>
        <p:spPr>
          <a:xfrm>
            <a:off x="-500365" y="8485864"/>
            <a:ext cx="5251977" cy="4759605"/>
          </a:xfrm>
          <a:custGeom>
            <a:avLst/>
            <a:gdLst/>
            <a:ahLst/>
            <a:cxnLst/>
            <a:rect l="l" t="t" r="r" b="b"/>
            <a:pathLst>
              <a:path w="5251977" h="4759605">
                <a:moveTo>
                  <a:pt x="0" y="0"/>
                </a:moveTo>
                <a:lnTo>
                  <a:pt x="5251978" y="0"/>
                </a:lnTo>
                <a:lnTo>
                  <a:pt x="5251978" y="4759604"/>
                </a:lnTo>
                <a:lnTo>
                  <a:pt x="0" y="475960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grpSp>
        <p:nvGrpSpPr>
          <p:cNvPr id="7" name="Group 7"/>
          <p:cNvGrpSpPr/>
          <p:nvPr/>
        </p:nvGrpSpPr>
        <p:grpSpPr>
          <a:xfrm>
            <a:off x="9270180" y="3700708"/>
            <a:ext cx="7292917" cy="2558973"/>
            <a:chOff x="0" y="0"/>
            <a:chExt cx="1742040" cy="611255"/>
          </a:xfrm>
        </p:grpSpPr>
        <p:sp>
          <p:nvSpPr>
            <p:cNvPr id="8" name="Freeform 8"/>
            <p:cNvSpPr/>
            <p:nvPr/>
          </p:nvSpPr>
          <p:spPr>
            <a:xfrm>
              <a:off x="0" y="0"/>
              <a:ext cx="1742041" cy="611255"/>
            </a:xfrm>
            <a:custGeom>
              <a:avLst/>
              <a:gdLst/>
              <a:ahLst/>
              <a:cxnLst/>
              <a:rect l="l" t="t" r="r" b="b"/>
              <a:pathLst>
                <a:path w="1742041" h="611255">
                  <a:moveTo>
                    <a:pt x="12739" y="0"/>
                  </a:moveTo>
                  <a:lnTo>
                    <a:pt x="1729302" y="0"/>
                  </a:lnTo>
                  <a:cubicBezTo>
                    <a:pt x="1736337" y="0"/>
                    <a:pt x="1742041" y="5703"/>
                    <a:pt x="1742041" y="12739"/>
                  </a:cubicBezTo>
                  <a:lnTo>
                    <a:pt x="1742041" y="598517"/>
                  </a:lnTo>
                  <a:cubicBezTo>
                    <a:pt x="1742041" y="605552"/>
                    <a:pt x="1736337" y="611255"/>
                    <a:pt x="1729302" y="611255"/>
                  </a:cubicBezTo>
                  <a:lnTo>
                    <a:pt x="12739" y="611255"/>
                  </a:lnTo>
                  <a:cubicBezTo>
                    <a:pt x="5703" y="611255"/>
                    <a:pt x="0" y="605552"/>
                    <a:pt x="0" y="598517"/>
                  </a:cubicBezTo>
                  <a:lnTo>
                    <a:pt x="0" y="12739"/>
                  </a:lnTo>
                  <a:cubicBezTo>
                    <a:pt x="0" y="5703"/>
                    <a:pt x="5703" y="0"/>
                    <a:pt x="12739" y="0"/>
                  </a:cubicBezTo>
                  <a:close/>
                </a:path>
              </a:pathLst>
            </a:custGeom>
            <a:solidFill>
              <a:srgbClr val="3B53DA"/>
            </a:solidFill>
            <a:ln w="19050" cap="sq">
              <a:solidFill>
                <a:srgbClr val="000000"/>
              </a:solidFill>
              <a:prstDash val="solid"/>
              <a:miter/>
            </a:ln>
          </p:spPr>
        </p:sp>
        <p:sp>
          <p:nvSpPr>
            <p:cNvPr id="9" name="TextBox 9"/>
            <p:cNvSpPr txBox="1"/>
            <p:nvPr/>
          </p:nvSpPr>
          <p:spPr>
            <a:xfrm>
              <a:off x="0" y="-123825"/>
              <a:ext cx="1742040" cy="735080"/>
            </a:xfrm>
            <a:prstGeom prst="rect">
              <a:avLst/>
            </a:prstGeom>
          </p:spPr>
          <p:txBody>
            <a:bodyPr lIns="50800" tIns="50800" rIns="50800" bIns="50800" rtlCol="0" anchor="ctr"/>
            <a:lstStyle/>
            <a:p>
              <a:pPr marL="0" lvl="2" indent="0" algn="ctr">
                <a:lnSpc>
                  <a:spcPts val="5852"/>
                </a:lnSpc>
              </a:pPr>
              <a:endParaRPr>
                <a:latin typeface="Times New Roman" pitchFamily="18" charset="0"/>
                <a:cs typeface="Times New Roman" pitchFamily="18" charset="0"/>
              </a:endParaRPr>
            </a:p>
          </p:txBody>
        </p:sp>
      </p:grpSp>
      <p:grpSp>
        <p:nvGrpSpPr>
          <p:cNvPr id="10" name="Group 10"/>
          <p:cNvGrpSpPr/>
          <p:nvPr/>
        </p:nvGrpSpPr>
        <p:grpSpPr>
          <a:xfrm>
            <a:off x="1724903" y="3700708"/>
            <a:ext cx="7292917" cy="2558973"/>
            <a:chOff x="0" y="0"/>
            <a:chExt cx="1742040" cy="611255"/>
          </a:xfrm>
        </p:grpSpPr>
        <p:sp>
          <p:nvSpPr>
            <p:cNvPr id="11" name="Freeform 11"/>
            <p:cNvSpPr/>
            <p:nvPr/>
          </p:nvSpPr>
          <p:spPr>
            <a:xfrm>
              <a:off x="0" y="0"/>
              <a:ext cx="1742041" cy="611255"/>
            </a:xfrm>
            <a:custGeom>
              <a:avLst/>
              <a:gdLst/>
              <a:ahLst/>
              <a:cxnLst/>
              <a:rect l="l" t="t" r="r" b="b"/>
              <a:pathLst>
                <a:path w="1742041" h="611255">
                  <a:moveTo>
                    <a:pt x="12739" y="0"/>
                  </a:moveTo>
                  <a:lnTo>
                    <a:pt x="1729302" y="0"/>
                  </a:lnTo>
                  <a:cubicBezTo>
                    <a:pt x="1736337" y="0"/>
                    <a:pt x="1742041" y="5703"/>
                    <a:pt x="1742041" y="12739"/>
                  </a:cubicBezTo>
                  <a:lnTo>
                    <a:pt x="1742041" y="598517"/>
                  </a:lnTo>
                  <a:cubicBezTo>
                    <a:pt x="1742041" y="605552"/>
                    <a:pt x="1736337" y="611255"/>
                    <a:pt x="1729302" y="611255"/>
                  </a:cubicBezTo>
                  <a:lnTo>
                    <a:pt x="12739" y="611255"/>
                  </a:lnTo>
                  <a:cubicBezTo>
                    <a:pt x="5703" y="611255"/>
                    <a:pt x="0" y="605552"/>
                    <a:pt x="0" y="598517"/>
                  </a:cubicBezTo>
                  <a:lnTo>
                    <a:pt x="0" y="12739"/>
                  </a:lnTo>
                  <a:cubicBezTo>
                    <a:pt x="0" y="5703"/>
                    <a:pt x="5703" y="0"/>
                    <a:pt x="12739" y="0"/>
                  </a:cubicBezTo>
                  <a:close/>
                </a:path>
              </a:pathLst>
            </a:custGeom>
            <a:solidFill>
              <a:srgbClr val="3B53DA"/>
            </a:solidFill>
            <a:ln w="19050" cap="sq">
              <a:solidFill>
                <a:srgbClr val="000000"/>
              </a:solidFill>
              <a:prstDash val="solid"/>
              <a:miter/>
            </a:ln>
          </p:spPr>
        </p:sp>
        <p:sp>
          <p:nvSpPr>
            <p:cNvPr id="12" name="TextBox 12"/>
            <p:cNvSpPr txBox="1"/>
            <p:nvPr/>
          </p:nvSpPr>
          <p:spPr>
            <a:xfrm>
              <a:off x="0" y="-123825"/>
              <a:ext cx="1742040" cy="735080"/>
            </a:xfrm>
            <a:prstGeom prst="rect">
              <a:avLst/>
            </a:prstGeom>
          </p:spPr>
          <p:txBody>
            <a:bodyPr lIns="50800" tIns="50800" rIns="50800" bIns="50800" rtlCol="0" anchor="ctr"/>
            <a:lstStyle/>
            <a:p>
              <a:pPr marL="0" lvl="2" indent="0" algn="ctr">
                <a:lnSpc>
                  <a:spcPts val="5852"/>
                </a:lnSpc>
              </a:pPr>
              <a:endParaRPr>
                <a:latin typeface="Times New Roman" pitchFamily="18" charset="0"/>
                <a:cs typeface="Times New Roman" pitchFamily="18" charset="0"/>
              </a:endParaRPr>
            </a:p>
          </p:txBody>
        </p:sp>
      </p:grpSp>
      <p:sp>
        <p:nvSpPr>
          <p:cNvPr id="13" name="TextBox 13"/>
          <p:cNvSpPr txBox="1"/>
          <p:nvPr/>
        </p:nvSpPr>
        <p:spPr>
          <a:xfrm>
            <a:off x="9739775" y="4279154"/>
            <a:ext cx="6353727" cy="920508"/>
          </a:xfrm>
          <a:prstGeom prst="rect">
            <a:avLst/>
          </a:prstGeom>
        </p:spPr>
        <p:txBody>
          <a:bodyPr lIns="0" tIns="0" rIns="0" bIns="0" rtlCol="0" anchor="t">
            <a:spAutoFit/>
          </a:bodyPr>
          <a:lstStyle/>
          <a:p>
            <a:pPr marL="0" lvl="0" indent="0" algn="ctr">
              <a:lnSpc>
                <a:spcPts val="3660"/>
              </a:lnSpc>
            </a:pPr>
            <a:r>
              <a:rPr lang="en-US" sz="3000" b="1">
                <a:solidFill>
                  <a:srgbClr val="FFFFFF"/>
                </a:solidFill>
                <a:latin typeface="Times New Roman" pitchFamily="18" charset="0"/>
                <a:ea typeface="Now Bold"/>
                <a:cs typeface="Times New Roman" pitchFamily="18" charset="0"/>
                <a:sym typeface="Now Bold"/>
              </a:rPr>
              <a:t>Continuous Retraining</a:t>
            </a:r>
            <a:r>
              <a:rPr lang="en-US" sz="3000">
                <a:solidFill>
                  <a:srgbClr val="FFFFFF"/>
                </a:solidFill>
                <a:latin typeface="Times New Roman" pitchFamily="18" charset="0"/>
                <a:ea typeface="Now"/>
                <a:cs typeface="Times New Roman" pitchFamily="18" charset="0"/>
                <a:sym typeface="Now"/>
              </a:rPr>
              <a:t>: Regularly updating models to maintain accuracy.</a:t>
            </a:r>
          </a:p>
        </p:txBody>
      </p:sp>
      <p:sp>
        <p:nvSpPr>
          <p:cNvPr id="14" name="TextBox 14"/>
          <p:cNvSpPr txBox="1"/>
          <p:nvPr/>
        </p:nvSpPr>
        <p:spPr>
          <a:xfrm>
            <a:off x="2194498" y="4279154"/>
            <a:ext cx="6353727" cy="1383030"/>
          </a:xfrm>
          <a:prstGeom prst="rect">
            <a:avLst/>
          </a:prstGeom>
        </p:spPr>
        <p:txBody>
          <a:bodyPr lIns="0" tIns="0" rIns="0" bIns="0" rtlCol="0" anchor="t">
            <a:spAutoFit/>
          </a:bodyPr>
          <a:lstStyle/>
          <a:p>
            <a:pPr marL="0" lvl="0" indent="0" algn="ctr">
              <a:lnSpc>
                <a:spcPts val="3660"/>
              </a:lnSpc>
            </a:pPr>
            <a:r>
              <a:rPr lang="en-US" sz="3000" b="1">
                <a:solidFill>
                  <a:srgbClr val="FFFFFF"/>
                </a:solidFill>
                <a:latin typeface="Times New Roman" pitchFamily="18" charset="0"/>
                <a:ea typeface="Now Bold"/>
                <a:cs typeface="Times New Roman" pitchFamily="18" charset="0"/>
                <a:sym typeface="Now Bold"/>
              </a:rPr>
              <a:t>Drift Detection</a:t>
            </a:r>
            <a:r>
              <a:rPr lang="en-US" sz="3000">
                <a:solidFill>
                  <a:srgbClr val="FFFFFF"/>
                </a:solidFill>
                <a:latin typeface="Times New Roman" pitchFamily="18" charset="0"/>
                <a:ea typeface="Now"/>
                <a:cs typeface="Times New Roman" pitchFamily="18" charset="0"/>
                <a:sym typeface="Now"/>
              </a:rPr>
              <a:t>: Identifying changes in data patterns over time by using rolling error metrics.</a:t>
            </a:r>
          </a:p>
        </p:txBody>
      </p:sp>
      <p:grpSp>
        <p:nvGrpSpPr>
          <p:cNvPr id="15" name="Group 15"/>
          <p:cNvGrpSpPr/>
          <p:nvPr/>
        </p:nvGrpSpPr>
        <p:grpSpPr>
          <a:xfrm>
            <a:off x="9270180" y="6436683"/>
            <a:ext cx="7292917" cy="2558973"/>
            <a:chOff x="0" y="0"/>
            <a:chExt cx="1742040" cy="611255"/>
          </a:xfrm>
        </p:grpSpPr>
        <p:sp>
          <p:nvSpPr>
            <p:cNvPr id="16" name="Freeform 16"/>
            <p:cNvSpPr/>
            <p:nvPr/>
          </p:nvSpPr>
          <p:spPr>
            <a:xfrm>
              <a:off x="0" y="0"/>
              <a:ext cx="1742041" cy="611255"/>
            </a:xfrm>
            <a:custGeom>
              <a:avLst/>
              <a:gdLst/>
              <a:ahLst/>
              <a:cxnLst/>
              <a:rect l="l" t="t" r="r" b="b"/>
              <a:pathLst>
                <a:path w="1742041" h="611255">
                  <a:moveTo>
                    <a:pt x="12739" y="0"/>
                  </a:moveTo>
                  <a:lnTo>
                    <a:pt x="1729302" y="0"/>
                  </a:lnTo>
                  <a:cubicBezTo>
                    <a:pt x="1736337" y="0"/>
                    <a:pt x="1742041" y="5703"/>
                    <a:pt x="1742041" y="12739"/>
                  </a:cubicBezTo>
                  <a:lnTo>
                    <a:pt x="1742041" y="598517"/>
                  </a:lnTo>
                  <a:cubicBezTo>
                    <a:pt x="1742041" y="605552"/>
                    <a:pt x="1736337" y="611255"/>
                    <a:pt x="1729302" y="611255"/>
                  </a:cubicBezTo>
                  <a:lnTo>
                    <a:pt x="12739" y="611255"/>
                  </a:lnTo>
                  <a:cubicBezTo>
                    <a:pt x="5703" y="611255"/>
                    <a:pt x="0" y="605552"/>
                    <a:pt x="0" y="598517"/>
                  </a:cubicBezTo>
                  <a:lnTo>
                    <a:pt x="0" y="12739"/>
                  </a:lnTo>
                  <a:cubicBezTo>
                    <a:pt x="0" y="5703"/>
                    <a:pt x="5703" y="0"/>
                    <a:pt x="12739" y="0"/>
                  </a:cubicBezTo>
                  <a:close/>
                </a:path>
              </a:pathLst>
            </a:custGeom>
            <a:solidFill>
              <a:srgbClr val="3B53DA"/>
            </a:solidFill>
            <a:ln w="19050" cap="sq">
              <a:solidFill>
                <a:srgbClr val="000000"/>
              </a:solidFill>
              <a:prstDash val="solid"/>
              <a:miter/>
            </a:ln>
          </p:spPr>
        </p:sp>
        <p:sp>
          <p:nvSpPr>
            <p:cNvPr id="17" name="TextBox 17"/>
            <p:cNvSpPr txBox="1"/>
            <p:nvPr/>
          </p:nvSpPr>
          <p:spPr>
            <a:xfrm>
              <a:off x="0" y="-123825"/>
              <a:ext cx="1742040" cy="735080"/>
            </a:xfrm>
            <a:prstGeom prst="rect">
              <a:avLst/>
            </a:prstGeom>
          </p:spPr>
          <p:txBody>
            <a:bodyPr lIns="50800" tIns="50800" rIns="50800" bIns="50800" rtlCol="0" anchor="ctr"/>
            <a:lstStyle/>
            <a:p>
              <a:pPr marL="0" lvl="2" indent="0" algn="ctr">
                <a:lnSpc>
                  <a:spcPts val="5852"/>
                </a:lnSpc>
              </a:pPr>
              <a:endParaRPr>
                <a:latin typeface="Times New Roman" pitchFamily="18" charset="0"/>
                <a:cs typeface="Times New Roman" pitchFamily="18" charset="0"/>
              </a:endParaRPr>
            </a:p>
          </p:txBody>
        </p:sp>
      </p:grpSp>
      <p:grpSp>
        <p:nvGrpSpPr>
          <p:cNvPr id="18" name="Group 18"/>
          <p:cNvGrpSpPr/>
          <p:nvPr/>
        </p:nvGrpSpPr>
        <p:grpSpPr>
          <a:xfrm>
            <a:off x="1724903" y="6436683"/>
            <a:ext cx="7292917" cy="2558973"/>
            <a:chOff x="0" y="0"/>
            <a:chExt cx="1742040" cy="611255"/>
          </a:xfrm>
        </p:grpSpPr>
        <p:sp>
          <p:nvSpPr>
            <p:cNvPr id="19" name="Freeform 19"/>
            <p:cNvSpPr/>
            <p:nvPr/>
          </p:nvSpPr>
          <p:spPr>
            <a:xfrm>
              <a:off x="0" y="0"/>
              <a:ext cx="1742041" cy="611255"/>
            </a:xfrm>
            <a:custGeom>
              <a:avLst/>
              <a:gdLst/>
              <a:ahLst/>
              <a:cxnLst/>
              <a:rect l="l" t="t" r="r" b="b"/>
              <a:pathLst>
                <a:path w="1742041" h="611255">
                  <a:moveTo>
                    <a:pt x="12739" y="0"/>
                  </a:moveTo>
                  <a:lnTo>
                    <a:pt x="1729302" y="0"/>
                  </a:lnTo>
                  <a:cubicBezTo>
                    <a:pt x="1736337" y="0"/>
                    <a:pt x="1742041" y="5703"/>
                    <a:pt x="1742041" y="12739"/>
                  </a:cubicBezTo>
                  <a:lnTo>
                    <a:pt x="1742041" y="598517"/>
                  </a:lnTo>
                  <a:cubicBezTo>
                    <a:pt x="1742041" y="605552"/>
                    <a:pt x="1736337" y="611255"/>
                    <a:pt x="1729302" y="611255"/>
                  </a:cubicBezTo>
                  <a:lnTo>
                    <a:pt x="12739" y="611255"/>
                  </a:lnTo>
                  <a:cubicBezTo>
                    <a:pt x="5703" y="611255"/>
                    <a:pt x="0" y="605552"/>
                    <a:pt x="0" y="598517"/>
                  </a:cubicBezTo>
                  <a:lnTo>
                    <a:pt x="0" y="12739"/>
                  </a:lnTo>
                  <a:cubicBezTo>
                    <a:pt x="0" y="5703"/>
                    <a:pt x="5703" y="0"/>
                    <a:pt x="12739" y="0"/>
                  </a:cubicBezTo>
                  <a:close/>
                </a:path>
              </a:pathLst>
            </a:custGeom>
            <a:solidFill>
              <a:srgbClr val="3B53DA"/>
            </a:solidFill>
            <a:ln w="19050" cap="sq">
              <a:solidFill>
                <a:srgbClr val="000000"/>
              </a:solidFill>
              <a:prstDash val="solid"/>
              <a:miter/>
            </a:ln>
          </p:spPr>
        </p:sp>
        <p:sp>
          <p:nvSpPr>
            <p:cNvPr id="20" name="TextBox 20"/>
            <p:cNvSpPr txBox="1"/>
            <p:nvPr/>
          </p:nvSpPr>
          <p:spPr>
            <a:xfrm>
              <a:off x="0" y="-123825"/>
              <a:ext cx="1742040" cy="735080"/>
            </a:xfrm>
            <a:prstGeom prst="rect">
              <a:avLst/>
            </a:prstGeom>
          </p:spPr>
          <p:txBody>
            <a:bodyPr lIns="50800" tIns="50800" rIns="50800" bIns="50800" rtlCol="0" anchor="ctr"/>
            <a:lstStyle/>
            <a:p>
              <a:pPr marL="0" lvl="2" indent="0" algn="ctr">
                <a:lnSpc>
                  <a:spcPts val="5852"/>
                </a:lnSpc>
              </a:pPr>
              <a:endParaRPr>
                <a:latin typeface="Times New Roman" pitchFamily="18" charset="0"/>
                <a:cs typeface="Times New Roman" pitchFamily="18" charset="0"/>
              </a:endParaRPr>
            </a:p>
          </p:txBody>
        </p:sp>
      </p:grpSp>
      <p:sp>
        <p:nvSpPr>
          <p:cNvPr id="21" name="TextBox 21"/>
          <p:cNvSpPr txBox="1"/>
          <p:nvPr/>
        </p:nvSpPr>
        <p:spPr>
          <a:xfrm>
            <a:off x="9739775" y="7021251"/>
            <a:ext cx="6353727" cy="920508"/>
          </a:xfrm>
          <a:prstGeom prst="rect">
            <a:avLst/>
          </a:prstGeom>
        </p:spPr>
        <p:txBody>
          <a:bodyPr lIns="0" tIns="0" rIns="0" bIns="0" rtlCol="0" anchor="t">
            <a:spAutoFit/>
          </a:bodyPr>
          <a:lstStyle/>
          <a:p>
            <a:pPr marL="0" lvl="0" indent="0" algn="ctr">
              <a:lnSpc>
                <a:spcPts val="3660"/>
              </a:lnSpc>
            </a:pPr>
            <a:r>
              <a:rPr lang="en-US" sz="3000" b="1">
                <a:solidFill>
                  <a:srgbClr val="FFFFFF"/>
                </a:solidFill>
                <a:latin typeface="Times New Roman" pitchFamily="18" charset="0"/>
                <a:ea typeface="Now Bold"/>
                <a:cs typeface="Times New Roman" pitchFamily="18" charset="0"/>
                <a:sym typeface="Now Bold"/>
              </a:rPr>
              <a:t>Canary Deployment</a:t>
            </a:r>
            <a:r>
              <a:rPr lang="en-US" sz="3000">
                <a:solidFill>
                  <a:srgbClr val="FFFFFF"/>
                </a:solidFill>
                <a:latin typeface="Times New Roman" pitchFamily="18" charset="0"/>
                <a:ea typeface="Now"/>
                <a:cs typeface="Times New Roman" pitchFamily="18" charset="0"/>
                <a:sym typeface="Now"/>
              </a:rPr>
              <a:t>: Gradually rolling out new models to monitor performance.</a:t>
            </a:r>
          </a:p>
        </p:txBody>
      </p:sp>
      <p:sp>
        <p:nvSpPr>
          <p:cNvPr id="22" name="TextBox 22"/>
          <p:cNvSpPr txBox="1"/>
          <p:nvPr/>
        </p:nvSpPr>
        <p:spPr>
          <a:xfrm>
            <a:off x="2194498" y="7021251"/>
            <a:ext cx="6353727" cy="1383030"/>
          </a:xfrm>
          <a:prstGeom prst="rect">
            <a:avLst/>
          </a:prstGeom>
        </p:spPr>
        <p:txBody>
          <a:bodyPr lIns="0" tIns="0" rIns="0" bIns="0" rtlCol="0" anchor="t">
            <a:spAutoFit/>
          </a:bodyPr>
          <a:lstStyle/>
          <a:p>
            <a:pPr marL="0" lvl="0" indent="0" algn="ctr">
              <a:lnSpc>
                <a:spcPts val="3660"/>
              </a:lnSpc>
            </a:pPr>
            <a:r>
              <a:rPr lang="en-US" sz="3000" b="1">
                <a:solidFill>
                  <a:srgbClr val="FFFFFF"/>
                </a:solidFill>
                <a:latin typeface="Times New Roman" pitchFamily="18" charset="0"/>
                <a:ea typeface="Now Bold"/>
                <a:cs typeface="Times New Roman" pitchFamily="18" charset="0"/>
                <a:sym typeface="Now Bold"/>
              </a:rPr>
              <a:t>Error Metrics</a:t>
            </a:r>
            <a:r>
              <a:rPr lang="en-US" sz="3000">
                <a:solidFill>
                  <a:srgbClr val="FFFFFF"/>
                </a:solidFill>
                <a:latin typeface="Times New Roman" pitchFamily="18" charset="0"/>
                <a:ea typeface="Now"/>
                <a:cs typeface="Times New Roman" pitchFamily="18" charset="0"/>
                <a:sym typeface="Now"/>
              </a:rPr>
              <a:t>: Measurements to evaluate model performance and effectiveness.</a:t>
            </a:r>
          </a:p>
        </p:txBody>
      </p:sp>
      <p:sp>
        <p:nvSpPr>
          <p:cNvPr id="23" name="TextBox 23"/>
          <p:cNvSpPr txBox="1"/>
          <p:nvPr/>
        </p:nvSpPr>
        <p:spPr>
          <a:xfrm>
            <a:off x="2125624" y="1319208"/>
            <a:ext cx="14036752" cy="1795780"/>
          </a:xfrm>
          <a:prstGeom prst="rect">
            <a:avLst/>
          </a:prstGeom>
        </p:spPr>
        <p:txBody>
          <a:bodyPr lIns="0" tIns="0" rIns="0" bIns="0" rtlCol="0" anchor="t">
            <a:spAutoFit/>
          </a:bodyPr>
          <a:lstStyle/>
          <a:p>
            <a:pPr marL="0" lvl="0" indent="0" algn="ctr">
              <a:lnSpc>
                <a:spcPts val="7039"/>
              </a:lnSpc>
            </a:pPr>
            <a:r>
              <a:rPr lang="en-US" sz="6399" b="1" u="none" strike="noStrike">
                <a:solidFill>
                  <a:srgbClr val="FFFFFF"/>
                </a:solidFill>
                <a:latin typeface="Times New Roman" pitchFamily="18" charset="0"/>
                <a:ea typeface="Roca One Heavy"/>
                <a:cs typeface="Times New Roman" pitchFamily="18" charset="0"/>
                <a:sym typeface="Roca One Heavy"/>
              </a:rPr>
              <a:t>Key Terms and Definitions for Monitoring Models</a:t>
            </a:r>
          </a:p>
        </p:txBody>
      </p:sp>
      <p:sp>
        <p:nvSpPr>
          <p:cNvPr id="24" name="Freeform 24"/>
          <p:cNvSpPr/>
          <p:nvPr/>
        </p:nvSpPr>
        <p:spPr>
          <a:xfrm>
            <a:off x="360054" y="7596340"/>
            <a:ext cx="668646" cy="2270094"/>
          </a:xfrm>
          <a:custGeom>
            <a:avLst/>
            <a:gdLst/>
            <a:ahLst/>
            <a:cxnLst/>
            <a:rect l="l" t="t" r="r" b="b"/>
            <a:pathLst>
              <a:path w="668646" h="2270094">
                <a:moveTo>
                  <a:pt x="0" y="0"/>
                </a:moveTo>
                <a:lnTo>
                  <a:pt x="668646" y="0"/>
                </a:lnTo>
                <a:lnTo>
                  <a:pt x="668646" y="2270093"/>
                </a:lnTo>
                <a:lnTo>
                  <a:pt x="0" y="2270093"/>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25" name="Freeform 25"/>
          <p:cNvSpPr/>
          <p:nvPr/>
        </p:nvSpPr>
        <p:spPr>
          <a:xfrm rot="-573341">
            <a:off x="-1064377" y="427372"/>
            <a:ext cx="3423594" cy="883910"/>
          </a:xfrm>
          <a:custGeom>
            <a:avLst/>
            <a:gdLst/>
            <a:ahLst/>
            <a:cxnLst/>
            <a:rect l="l" t="t" r="r" b="b"/>
            <a:pathLst>
              <a:path w="3423594" h="883910">
                <a:moveTo>
                  <a:pt x="0" y="0"/>
                </a:moveTo>
                <a:lnTo>
                  <a:pt x="3423594" y="0"/>
                </a:lnTo>
                <a:lnTo>
                  <a:pt x="3423594" y="883910"/>
                </a:lnTo>
                <a:lnTo>
                  <a:pt x="0" y="883910"/>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3CBE"/>
        </a:solidFill>
        <a:effectLst/>
      </p:bgPr>
    </p:bg>
    <p:spTree>
      <p:nvGrpSpPr>
        <p:cNvPr id="1" name=""/>
        <p:cNvGrpSpPr/>
        <p:nvPr/>
      </p:nvGrpSpPr>
      <p:grpSpPr>
        <a:xfrm>
          <a:off x="0" y="0"/>
          <a:ext cx="0" cy="0"/>
          <a:chOff x="0" y="0"/>
          <a:chExt cx="0" cy="0"/>
        </a:xfrm>
      </p:grpSpPr>
      <p:sp>
        <p:nvSpPr>
          <p:cNvPr id="2" name="Freeform 2"/>
          <p:cNvSpPr/>
          <p:nvPr/>
        </p:nvSpPr>
        <p:spPr>
          <a:xfrm rot="-5400000">
            <a:off x="-373158" y="-775715"/>
            <a:ext cx="2490572" cy="3407499"/>
          </a:xfrm>
          <a:custGeom>
            <a:avLst/>
            <a:gdLst/>
            <a:ahLst/>
            <a:cxnLst/>
            <a:rect l="l" t="t" r="r" b="b"/>
            <a:pathLst>
              <a:path w="2490572" h="3407499">
                <a:moveTo>
                  <a:pt x="0" y="0"/>
                </a:moveTo>
                <a:lnTo>
                  <a:pt x="2490572" y="0"/>
                </a:lnTo>
                <a:lnTo>
                  <a:pt x="2490572" y="3407499"/>
                </a:lnTo>
                <a:lnTo>
                  <a:pt x="0" y="340749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690282" y="693781"/>
            <a:ext cx="16777495" cy="8899439"/>
            <a:chOff x="0" y="0"/>
            <a:chExt cx="4418764" cy="2343885"/>
          </a:xfrm>
        </p:grpSpPr>
        <p:sp>
          <p:nvSpPr>
            <p:cNvPr id="4" name="Freeform 4"/>
            <p:cNvSpPr/>
            <p:nvPr/>
          </p:nvSpPr>
          <p:spPr>
            <a:xfrm>
              <a:off x="0" y="0"/>
              <a:ext cx="4418764" cy="2343885"/>
            </a:xfrm>
            <a:custGeom>
              <a:avLst/>
              <a:gdLst/>
              <a:ahLst/>
              <a:cxnLst/>
              <a:rect l="l" t="t" r="r" b="b"/>
              <a:pathLst>
                <a:path w="4418764" h="2343885">
                  <a:moveTo>
                    <a:pt x="18458" y="0"/>
                  </a:moveTo>
                  <a:lnTo>
                    <a:pt x="4400306" y="0"/>
                  </a:lnTo>
                  <a:cubicBezTo>
                    <a:pt x="4410500" y="0"/>
                    <a:pt x="4418764" y="8264"/>
                    <a:pt x="4418764" y="18458"/>
                  </a:cubicBezTo>
                  <a:lnTo>
                    <a:pt x="4418764" y="2325427"/>
                  </a:lnTo>
                  <a:cubicBezTo>
                    <a:pt x="4418764" y="2335621"/>
                    <a:pt x="4410500" y="2343885"/>
                    <a:pt x="4400306" y="2343885"/>
                  </a:cubicBezTo>
                  <a:lnTo>
                    <a:pt x="18458" y="2343885"/>
                  </a:lnTo>
                  <a:cubicBezTo>
                    <a:pt x="8264" y="2343885"/>
                    <a:pt x="0" y="2335621"/>
                    <a:pt x="0" y="2325427"/>
                  </a:cubicBezTo>
                  <a:lnTo>
                    <a:pt x="0" y="18458"/>
                  </a:lnTo>
                  <a:cubicBezTo>
                    <a:pt x="0" y="8264"/>
                    <a:pt x="8264" y="0"/>
                    <a:pt x="18458" y="0"/>
                  </a:cubicBezTo>
                  <a:close/>
                </a:path>
              </a:pathLst>
            </a:custGeom>
            <a:solidFill>
              <a:srgbClr val="3B53DA"/>
            </a:solidFill>
            <a:ln w="19050" cap="rnd">
              <a:solidFill>
                <a:srgbClr val="000000"/>
              </a:solidFill>
              <a:prstDash val="solid"/>
              <a:round/>
            </a:ln>
          </p:spPr>
        </p:sp>
        <p:sp>
          <p:nvSpPr>
            <p:cNvPr id="5" name="TextBox 5"/>
            <p:cNvSpPr txBox="1"/>
            <p:nvPr/>
          </p:nvSpPr>
          <p:spPr>
            <a:xfrm>
              <a:off x="0" y="28575"/>
              <a:ext cx="4418764" cy="2315310"/>
            </a:xfrm>
            <a:prstGeom prst="rect">
              <a:avLst/>
            </a:prstGeom>
          </p:spPr>
          <p:txBody>
            <a:bodyPr lIns="50800" tIns="50800" rIns="50800" bIns="50800" rtlCol="0" anchor="ctr"/>
            <a:lstStyle/>
            <a:p>
              <a:pPr algn="ctr">
                <a:lnSpc>
                  <a:spcPts val="2694"/>
                </a:lnSpc>
              </a:pPr>
              <a:endParaRPr>
                <a:latin typeface="Times New Roman" pitchFamily="18" charset="0"/>
                <a:cs typeface="Times New Roman" pitchFamily="18" charset="0"/>
              </a:endParaRPr>
            </a:p>
          </p:txBody>
        </p:sp>
      </p:grpSp>
      <p:grpSp>
        <p:nvGrpSpPr>
          <p:cNvPr id="6" name="Group 6"/>
          <p:cNvGrpSpPr/>
          <p:nvPr/>
        </p:nvGrpSpPr>
        <p:grpSpPr>
          <a:xfrm>
            <a:off x="736203" y="4107044"/>
            <a:ext cx="3314951" cy="4197223"/>
            <a:chOff x="0" y="0"/>
            <a:chExt cx="873073" cy="1105441"/>
          </a:xfrm>
        </p:grpSpPr>
        <p:sp>
          <p:nvSpPr>
            <p:cNvPr id="7" name="Freeform 7"/>
            <p:cNvSpPr/>
            <p:nvPr/>
          </p:nvSpPr>
          <p:spPr>
            <a:xfrm>
              <a:off x="0" y="0"/>
              <a:ext cx="873073" cy="1105441"/>
            </a:xfrm>
            <a:custGeom>
              <a:avLst/>
              <a:gdLst/>
              <a:ahLst/>
              <a:cxnLst/>
              <a:rect l="l" t="t" r="r" b="b"/>
              <a:pathLst>
                <a:path w="873073" h="1105441">
                  <a:moveTo>
                    <a:pt x="93418" y="0"/>
                  </a:moveTo>
                  <a:lnTo>
                    <a:pt x="779655" y="0"/>
                  </a:lnTo>
                  <a:cubicBezTo>
                    <a:pt x="804431" y="0"/>
                    <a:pt x="828193" y="9842"/>
                    <a:pt x="845712" y="27362"/>
                  </a:cubicBezTo>
                  <a:cubicBezTo>
                    <a:pt x="863231" y="44881"/>
                    <a:pt x="873073" y="68642"/>
                    <a:pt x="873073" y="93418"/>
                  </a:cubicBezTo>
                  <a:lnTo>
                    <a:pt x="873073" y="1012023"/>
                  </a:lnTo>
                  <a:cubicBezTo>
                    <a:pt x="873073" y="1036799"/>
                    <a:pt x="863231" y="1060561"/>
                    <a:pt x="845712" y="1078080"/>
                  </a:cubicBezTo>
                  <a:cubicBezTo>
                    <a:pt x="828193" y="1095599"/>
                    <a:pt x="804431" y="1105441"/>
                    <a:pt x="779655" y="1105441"/>
                  </a:cubicBezTo>
                  <a:lnTo>
                    <a:pt x="93418" y="1105441"/>
                  </a:lnTo>
                  <a:cubicBezTo>
                    <a:pt x="68642" y="1105441"/>
                    <a:pt x="44881" y="1095599"/>
                    <a:pt x="27362" y="1078080"/>
                  </a:cubicBezTo>
                  <a:cubicBezTo>
                    <a:pt x="9842" y="1060561"/>
                    <a:pt x="0" y="1036799"/>
                    <a:pt x="0" y="1012023"/>
                  </a:cubicBezTo>
                  <a:lnTo>
                    <a:pt x="0" y="93418"/>
                  </a:lnTo>
                  <a:cubicBezTo>
                    <a:pt x="0" y="68642"/>
                    <a:pt x="9842" y="44881"/>
                    <a:pt x="27362" y="27362"/>
                  </a:cubicBezTo>
                  <a:cubicBezTo>
                    <a:pt x="44881" y="9842"/>
                    <a:pt x="68642" y="0"/>
                    <a:pt x="93418" y="0"/>
                  </a:cubicBezTo>
                  <a:close/>
                </a:path>
              </a:pathLst>
            </a:custGeom>
            <a:solidFill>
              <a:srgbClr val="373635"/>
            </a:solidFill>
            <a:ln w="19050" cap="rnd">
              <a:solidFill>
                <a:srgbClr val="000000"/>
              </a:solidFill>
              <a:prstDash val="solid"/>
              <a:round/>
            </a:ln>
          </p:spPr>
        </p:sp>
        <p:sp>
          <p:nvSpPr>
            <p:cNvPr id="8" name="TextBox 8"/>
            <p:cNvSpPr txBox="1"/>
            <p:nvPr/>
          </p:nvSpPr>
          <p:spPr>
            <a:xfrm>
              <a:off x="0" y="28575"/>
              <a:ext cx="873073" cy="1076866"/>
            </a:xfrm>
            <a:prstGeom prst="rect">
              <a:avLst/>
            </a:prstGeom>
          </p:spPr>
          <p:txBody>
            <a:bodyPr lIns="50800" tIns="50800" rIns="50800" bIns="50800" rtlCol="0" anchor="ctr"/>
            <a:lstStyle/>
            <a:p>
              <a:pPr algn="ctr">
                <a:lnSpc>
                  <a:spcPts val="2694"/>
                </a:lnSpc>
              </a:pPr>
              <a:endParaRPr>
                <a:latin typeface="Times New Roman" pitchFamily="18" charset="0"/>
                <a:cs typeface="Times New Roman" pitchFamily="18" charset="0"/>
              </a:endParaRPr>
            </a:p>
          </p:txBody>
        </p:sp>
      </p:grpSp>
      <p:sp>
        <p:nvSpPr>
          <p:cNvPr id="9" name="Freeform 9"/>
          <p:cNvSpPr/>
          <p:nvPr/>
        </p:nvSpPr>
        <p:spPr>
          <a:xfrm>
            <a:off x="16423421" y="7799020"/>
            <a:ext cx="668646" cy="2270094"/>
          </a:xfrm>
          <a:custGeom>
            <a:avLst/>
            <a:gdLst/>
            <a:ahLst/>
            <a:cxnLst/>
            <a:rect l="l" t="t" r="r" b="b"/>
            <a:pathLst>
              <a:path w="668646" h="2270094">
                <a:moveTo>
                  <a:pt x="0" y="0"/>
                </a:moveTo>
                <a:lnTo>
                  <a:pt x="668645" y="0"/>
                </a:lnTo>
                <a:lnTo>
                  <a:pt x="668645" y="2270094"/>
                </a:lnTo>
                <a:lnTo>
                  <a:pt x="0" y="227009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0" name="Group 10"/>
          <p:cNvGrpSpPr/>
          <p:nvPr/>
        </p:nvGrpSpPr>
        <p:grpSpPr>
          <a:xfrm>
            <a:off x="2660342" y="1828344"/>
            <a:ext cx="12967317" cy="1438818"/>
            <a:chOff x="0" y="57150"/>
            <a:chExt cx="17289756" cy="1918424"/>
          </a:xfrm>
        </p:grpSpPr>
        <p:sp>
          <p:nvSpPr>
            <p:cNvPr id="11" name="TextBox 11"/>
            <p:cNvSpPr txBox="1"/>
            <p:nvPr/>
          </p:nvSpPr>
          <p:spPr>
            <a:xfrm>
              <a:off x="0" y="1394218"/>
              <a:ext cx="17289756" cy="581356"/>
            </a:xfrm>
            <a:prstGeom prst="rect">
              <a:avLst/>
            </a:prstGeom>
          </p:spPr>
          <p:txBody>
            <a:bodyPr lIns="0" tIns="0" rIns="0" bIns="0" rtlCol="0" anchor="t">
              <a:spAutoFit/>
            </a:bodyPr>
            <a:lstStyle/>
            <a:p>
              <a:pPr marL="0" lvl="0" indent="0" algn="ctr">
                <a:lnSpc>
                  <a:spcPts val="3380"/>
                </a:lnSpc>
              </a:pPr>
              <a:r>
                <a:rPr lang="en-US" sz="2600">
                  <a:solidFill>
                    <a:srgbClr val="FFFFFF"/>
                  </a:solidFill>
                  <a:latin typeface="Times New Roman" pitchFamily="18" charset="0"/>
                  <a:ea typeface="Now"/>
                  <a:cs typeface="Times New Roman" pitchFamily="18" charset="0"/>
                  <a:sym typeface="Now"/>
                </a:rPr>
                <a:t>Understanding the key terms and definitions.</a:t>
              </a:r>
            </a:p>
          </p:txBody>
        </p:sp>
        <p:sp>
          <p:nvSpPr>
            <p:cNvPr id="12" name="TextBox 12"/>
            <p:cNvSpPr txBox="1"/>
            <p:nvPr/>
          </p:nvSpPr>
          <p:spPr>
            <a:xfrm>
              <a:off x="0" y="57150"/>
              <a:ext cx="17289756" cy="1232323"/>
            </a:xfrm>
            <a:prstGeom prst="rect">
              <a:avLst/>
            </a:prstGeom>
          </p:spPr>
          <p:txBody>
            <a:bodyPr lIns="0" tIns="0" rIns="0" bIns="0" rtlCol="0" anchor="t">
              <a:spAutoFit/>
            </a:bodyPr>
            <a:lstStyle/>
            <a:p>
              <a:pPr marL="0" lvl="0" indent="0" algn="ctr">
                <a:lnSpc>
                  <a:spcPts val="7039"/>
                </a:lnSpc>
              </a:pPr>
              <a:r>
                <a:rPr lang="en-US" sz="6399" b="1">
                  <a:solidFill>
                    <a:srgbClr val="FFFFFF"/>
                  </a:solidFill>
                  <a:latin typeface="Times New Roman" pitchFamily="18" charset="0"/>
                  <a:ea typeface="Roca One Heavy"/>
                  <a:cs typeface="Times New Roman" pitchFamily="18" charset="0"/>
                  <a:sym typeface="Roca One Heavy"/>
                </a:rPr>
                <a:t> Key Terms to Know</a:t>
              </a:r>
            </a:p>
          </p:txBody>
        </p:sp>
      </p:grpSp>
      <p:grpSp>
        <p:nvGrpSpPr>
          <p:cNvPr id="13" name="Group 13"/>
          <p:cNvGrpSpPr/>
          <p:nvPr/>
        </p:nvGrpSpPr>
        <p:grpSpPr>
          <a:xfrm>
            <a:off x="634960" y="4589344"/>
            <a:ext cx="3558826" cy="1785850"/>
            <a:chOff x="0" y="0"/>
            <a:chExt cx="4745102" cy="2381132"/>
          </a:xfrm>
        </p:grpSpPr>
        <p:sp>
          <p:nvSpPr>
            <p:cNvPr id="14" name="TextBox 14"/>
            <p:cNvSpPr txBox="1"/>
            <p:nvPr/>
          </p:nvSpPr>
          <p:spPr>
            <a:xfrm>
              <a:off x="0" y="0"/>
              <a:ext cx="4745102" cy="495863"/>
            </a:xfrm>
            <a:prstGeom prst="rect">
              <a:avLst/>
            </a:prstGeom>
          </p:spPr>
          <p:txBody>
            <a:bodyPr lIns="0" tIns="0" rIns="0" bIns="0" rtlCol="0" anchor="t">
              <a:spAutoFit/>
            </a:bodyPr>
            <a:lstStyle/>
            <a:p>
              <a:pPr marL="0" lvl="0" indent="0" algn="ctr">
                <a:lnSpc>
                  <a:spcPts val="2880"/>
                </a:lnSpc>
              </a:pPr>
              <a:r>
                <a:rPr lang="en-US" sz="2400" b="1">
                  <a:solidFill>
                    <a:srgbClr val="FFFFFF"/>
                  </a:solidFill>
                  <a:latin typeface="Times New Roman" pitchFamily="18" charset="0"/>
                  <a:ea typeface="Now Bold"/>
                  <a:cs typeface="Times New Roman" pitchFamily="18" charset="0"/>
                  <a:sym typeface="Now Bold"/>
                </a:rPr>
                <a:t>Model Drift</a:t>
              </a:r>
            </a:p>
          </p:txBody>
        </p:sp>
        <p:sp>
          <p:nvSpPr>
            <p:cNvPr id="15" name="TextBox 15"/>
            <p:cNvSpPr txBox="1"/>
            <p:nvPr/>
          </p:nvSpPr>
          <p:spPr>
            <a:xfrm>
              <a:off x="313477" y="790954"/>
              <a:ext cx="4118147" cy="1590178"/>
            </a:xfrm>
            <a:prstGeom prst="rect">
              <a:avLst/>
            </a:prstGeom>
          </p:spPr>
          <p:txBody>
            <a:bodyPr lIns="0" tIns="0" rIns="0" bIns="0" rtlCol="0" anchor="t">
              <a:spAutoFit/>
            </a:bodyPr>
            <a:lstStyle/>
            <a:p>
              <a:pPr marL="0" lvl="0" indent="0" algn="ctr">
                <a:lnSpc>
                  <a:spcPts val="3120"/>
                </a:lnSpc>
              </a:pPr>
              <a:r>
                <a:rPr lang="en-US" sz="2400" dirty="0">
                  <a:solidFill>
                    <a:srgbClr val="FFFFFF"/>
                  </a:solidFill>
                  <a:latin typeface="Times New Roman" pitchFamily="18" charset="0"/>
                  <a:ea typeface="Now"/>
                  <a:cs typeface="Times New Roman" pitchFamily="18" charset="0"/>
                  <a:sym typeface="Now"/>
                </a:rPr>
                <a:t>Model performance worsens due to changing patterns</a:t>
              </a:r>
            </a:p>
          </p:txBody>
        </p:sp>
      </p:grpSp>
      <p:sp>
        <p:nvSpPr>
          <p:cNvPr id="16" name="Freeform 16"/>
          <p:cNvSpPr/>
          <p:nvPr/>
        </p:nvSpPr>
        <p:spPr>
          <a:xfrm>
            <a:off x="-485886" y="2762837"/>
            <a:ext cx="2482277" cy="837768"/>
          </a:xfrm>
          <a:custGeom>
            <a:avLst/>
            <a:gdLst/>
            <a:ahLst/>
            <a:cxnLst/>
            <a:rect l="l" t="t" r="r" b="b"/>
            <a:pathLst>
              <a:path w="2482277" h="837768">
                <a:moveTo>
                  <a:pt x="0" y="0"/>
                </a:moveTo>
                <a:lnTo>
                  <a:pt x="2482277" y="0"/>
                </a:lnTo>
                <a:lnTo>
                  <a:pt x="2482277" y="837769"/>
                </a:lnTo>
                <a:lnTo>
                  <a:pt x="0" y="83776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17" name="Group 17"/>
          <p:cNvGrpSpPr/>
          <p:nvPr/>
        </p:nvGrpSpPr>
        <p:grpSpPr>
          <a:xfrm>
            <a:off x="4080224" y="4107044"/>
            <a:ext cx="3314951" cy="4197223"/>
            <a:chOff x="0" y="0"/>
            <a:chExt cx="873073" cy="1105441"/>
          </a:xfrm>
        </p:grpSpPr>
        <p:sp>
          <p:nvSpPr>
            <p:cNvPr id="18" name="Freeform 18"/>
            <p:cNvSpPr/>
            <p:nvPr/>
          </p:nvSpPr>
          <p:spPr>
            <a:xfrm>
              <a:off x="0" y="0"/>
              <a:ext cx="873073" cy="1105441"/>
            </a:xfrm>
            <a:custGeom>
              <a:avLst/>
              <a:gdLst/>
              <a:ahLst/>
              <a:cxnLst/>
              <a:rect l="l" t="t" r="r" b="b"/>
              <a:pathLst>
                <a:path w="873073" h="1105441">
                  <a:moveTo>
                    <a:pt x="93418" y="0"/>
                  </a:moveTo>
                  <a:lnTo>
                    <a:pt x="779655" y="0"/>
                  </a:lnTo>
                  <a:cubicBezTo>
                    <a:pt x="804431" y="0"/>
                    <a:pt x="828193" y="9842"/>
                    <a:pt x="845712" y="27362"/>
                  </a:cubicBezTo>
                  <a:cubicBezTo>
                    <a:pt x="863231" y="44881"/>
                    <a:pt x="873073" y="68642"/>
                    <a:pt x="873073" y="93418"/>
                  </a:cubicBezTo>
                  <a:lnTo>
                    <a:pt x="873073" y="1012023"/>
                  </a:lnTo>
                  <a:cubicBezTo>
                    <a:pt x="873073" y="1036799"/>
                    <a:pt x="863231" y="1060561"/>
                    <a:pt x="845712" y="1078080"/>
                  </a:cubicBezTo>
                  <a:cubicBezTo>
                    <a:pt x="828193" y="1095599"/>
                    <a:pt x="804431" y="1105441"/>
                    <a:pt x="779655" y="1105441"/>
                  </a:cubicBezTo>
                  <a:lnTo>
                    <a:pt x="93418" y="1105441"/>
                  </a:lnTo>
                  <a:cubicBezTo>
                    <a:pt x="68642" y="1105441"/>
                    <a:pt x="44881" y="1095599"/>
                    <a:pt x="27362" y="1078080"/>
                  </a:cubicBezTo>
                  <a:cubicBezTo>
                    <a:pt x="9842" y="1060561"/>
                    <a:pt x="0" y="1036799"/>
                    <a:pt x="0" y="1012023"/>
                  </a:cubicBezTo>
                  <a:lnTo>
                    <a:pt x="0" y="93418"/>
                  </a:lnTo>
                  <a:cubicBezTo>
                    <a:pt x="0" y="68642"/>
                    <a:pt x="9842" y="44881"/>
                    <a:pt x="27362" y="27362"/>
                  </a:cubicBezTo>
                  <a:cubicBezTo>
                    <a:pt x="44881" y="9842"/>
                    <a:pt x="68642" y="0"/>
                    <a:pt x="93418" y="0"/>
                  </a:cubicBezTo>
                  <a:close/>
                </a:path>
              </a:pathLst>
            </a:custGeom>
            <a:solidFill>
              <a:srgbClr val="373635"/>
            </a:solidFill>
            <a:ln w="19050" cap="rnd">
              <a:solidFill>
                <a:srgbClr val="000000"/>
              </a:solidFill>
              <a:prstDash val="solid"/>
              <a:round/>
            </a:ln>
          </p:spPr>
        </p:sp>
        <p:sp>
          <p:nvSpPr>
            <p:cNvPr id="19" name="TextBox 19"/>
            <p:cNvSpPr txBox="1"/>
            <p:nvPr/>
          </p:nvSpPr>
          <p:spPr>
            <a:xfrm>
              <a:off x="0" y="28575"/>
              <a:ext cx="873073" cy="1076866"/>
            </a:xfrm>
            <a:prstGeom prst="rect">
              <a:avLst/>
            </a:prstGeom>
          </p:spPr>
          <p:txBody>
            <a:bodyPr lIns="50800" tIns="50800" rIns="50800" bIns="50800" rtlCol="0" anchor="ctr"/>
            <a:lstStyle/>
            <a:p>
              <a:pPr algn="ctr">
                <a:lnSpc>
                  <a:spcPts val="2694"/>
                </a:lnSpc>
              </a:pPr>
              <a:endParaRPr>
                <a:latin typeface="Times New Roman" pitchFamily="18" charset="0"/>
                <a:cs typeface="Times New Roman" pitchFamily="18" charset="0"/>
              </a:endParaRPr>
            </a:p>
          </p:txBody>
        </p:sp>
      </p:grpSp>
      <p:grpSp>
        <p:nvGrpSpPr>
          <p:cNvPr id="20" name="Group 20"/>
          <p:cNvGrpSpPr/>
          <p:nvPr/>
        </p:nvGrpSpPr>
        <p:grpSpPr>
          <a:xfrm>
            <a:off x="7423749" y="4107044"/>
            <a:ext cx="3314951" cy="4197223"/>
            <a:chOff x="0" y="0"/>
            <a:chExt cx="873073" cy="1105441"/>
          </a:xfrm>
        </p:grpSpPr>
        <p:sp>
          <p:nvSpPr>
            <p:cNvPr id="21" name="Freeform 21"/>
            <p:cNvSpPr/>
            <p:nvPr/>
          </p:nvSpPr>
          <p:spPr>
            <a:xfrm>
              <a:off x="0" y="0"/>
              <a:ext cx="873073" cy="1105441"/>
            </a:xfrm>
            <a:custGeom>
              <a:avLst/>
              <a:gdLst/>
              <a:ahLst/>
              <a:cxnLst/>
              <a:rect l="l" t="t" r="r" b="b"/>
              <a:pathLst>
                <a:path w="873073" h="1105441">
                  <a:moveTo>
                    <a:pt x="93418" y="0"/>
                  </a:moveTo>
                  <a:lnTo>
                    <a:pt x="779655" y="0"/>
                  </a:lnTo>
                  <a:cubicBezTo>
                    <a:pt x="804431" y="0"/>
                    <a:pt x="828193" y="9842"/>
                    <a:pt x="845712" y="27362"/>
                  </a:cubicBezTo>
                  <a:cubicBezTo>
                    <a:pt x="863231" y="44881"/>
                    <a:pt x="873073" y="68642"/>
                    <a:pt x="873073" y="93418"/>
                  </a:cubicBezTo>
                  <a:lnTo>
                    <a:pt x="873073" y="1012023"/>
                  </a:lnTo>
                  <a:cubicBezTo>
                    <a:pt x="873073" y="1036799"/>
                    <a:pt x="863231" y="1060561"/>
                    <a:pt x="845712" y="1078080"/>
                  </a:cubicBezTo>
                  <a:cubicBezTo>
                    <a:pt x="828193" y="1095599"/>
                    <a:pt x="804431" y="1105441"/>
                    <a:pt x="779655" y="1105441"/>
                  </a:cubicBezTo>
                  <a:lnTo>
                    <a:pt x="93418" y="1105441"/>
                  </a:lnTo>
                  <a:cubicBezTo>
                    <a:pt x="68642" y="1105441"/>
                    <a:pt x="44881" y="1095599"/>
                    <a:pt x="27362" y="1078080"/>
                  </a:cubicBezTo>
                  <a:cubicBezTo>
                    <a:pt x="9842" y="1060561"/>
                    <a:pt x="0" y="1036799"/>
                    <a:pt x="0" y="1012023"/>
                  </a:cubicBezTo>
                  <a:lnTo>
                    <a:pt x="0" y="93418"/>
                  </a:lnTo>
                  <a:cubicBezTo>
                    <a:pt x="0" y="68642"/>
                    <a:pt x="9842" y="44881"/>
                    <a:pt x="27362" y="27362"/>
                  </a:cubicBezTo>
                  <a:cubicBezTo>
                    <a:pt x="44881" y="9842"/>
                    <a:pt x="68642" y="0"/>
                    <a:pt x="93418" y="0"/>
                  </a:cubicBezTo>
                  <a:close/>
                </a:path>
              </a:pathLst>
            </a:custGeom>
            <a:solidFill>
              <a:srgbClr val="373635"/>
            </a:solidFill>
            <a:ln w="19050" cap="rnd">
              <a:solidFill>
                <a:srgbClr val="000000"/>
              </a:solidFill>
              <a:prstDash val="solid"/>
              <a:round/>
            </a:ln>
          </p:spPr>
        </p:sp>
        <p:sp>
          <p:nvSpPr>
            <p:cNvPr id="22" name="TextBox 22"/>
            <p:cNvSpPr txBox="1"/>
            <p:nvPr/>
          </p:nvSpPr>
          <p:spPr>
            <a:xfrm>
              <a:off x="0" y="28575"/>
              <a:ext cx="873073" cy="1076866"/>
            </a:xfrm>
            <a:prstGeom prst="rect">
              <a:avLst/>
            </a:prstGeom>
          </p:spPr>
          <p:txBody>
            <a:bodyPr lIns="50800" tIns="50800" rIns="50800" bIns="50800" rtlCol="0" anchor="ctr"/>
            <a:lstStyle/>
            <a:p>
              <a:pPr algn="ctr">
                <a:lnSpc>
                  <a:spcPts val="2694"/>
                </a:lnSpc>
              </a:pPr>
              <a:endParaRPr>
                <a:latin typeface="Times New Roman" pitchFamily="18" charset="0"/>
                <a:cs typeface="Times New Roman" pitchFamily="18" charset="0"/>
              </a:endParaRPr>
            </a:p>
          </p:txBody>
        </p:sp>
      </p:grpSp>
      <p:grpSp>
        <p:nvGrpSpPr>
          <p:cNvPr id="23" name="Group 23"/>
          <p:cNvGrpSpPr/>
          <p:nvPr/>
        </p:nvGrpSpPr>
        <p:grpSpPr>
          <a:xfrm>
            <a:off x="10795850" y="4107044"/>
            <a:ext cx="3314951" cy="4197223"/>
            <a:chOff x="0" y="0"/>
            <a:chExt cx="873073" cy="1105441"/>
          </a:xfrm>
        </p:grpSpPr>
        <p:sp>
          <p:nvSpPr>
            <p:cNvPr id="24" name="Freeform 24"/>
            <p:cNvSpPr/>
            <p:nvPr/>
          </p:nvSpPr>
          <p:spPr>
            <a:xfrm>
              <a:off x="0" y="0"/>
              <a:ext cx="873073" cy="1105441"/>
            </a:xfrm>
            <a:custGeom>
              <a:avLst/>
              <a:gdLst/>
              <a:ahLst/>
              <a:cxnLst/>
              <a:rect l="l" t="t" r="r" b="b"/>
              <a:pathLst>
                <a:path w="873073" h="1105441">
                  <a:moveTo>
                    <a:pt x="93418" y="0"/>
                  </a:moveTo>
                  <a:lnTo>
                    <a:pt x="779655" y="0"/>
                  </a:lnTo>
                  <a:cubicBezTo>
                    <a:pt x="804431" y="0"/>
                    <a:pt x="828193" y="9842"/>
                    <a:pt x="845712" y="27362"/>
                  </a:cubicBezTo>
                  <a:cubicBezTo>
                    <a:pt x="863231" y="44881"/>
                    <a:pt x="873073" y="68642"/>
                    <a:pt x="873073" y="93418"/>
                  </a:cubicBezTo>
                  <a:lnTo>
                    <a:pt x="873073" y="1012023"/>
                  </a:lnTo>
                  <a:cubicBezTo>
                    <a:pt x="873073" y="1036799"/>
                    <a:pt x="863231" y="1060561"/>
                    <a:pt x="845712" y="1078080"/>
                  </a:cubicBezTo>
                  <a:cubicBezTo>
                    <a:pt x="828193" y="1095599"/>
                    <a:pt x="804431" y="1105441"/>
                    <a:pt x="779655" y="1105441"/>
                  </a:cubicBezTo>
                  <a:lnTo>
                    <a:pt x="93418" y="1105441"/>
                  </a:lnTo>
                  <a:cubicBezTo>
                    <a:pt x="68642" y="1105441"/>
                    <a:pt x="44881" y="1095599"/>
                    <a:pt x="27362" y="1078080"/>
                  </a:cubicBezTo>
                  <a:cubicBezTo>
                    <a:pt x="9842" y="1060561"/>
                    <a:pt x="0" y="1036799"/>
                    <a:pt x="0" y="1012023"/>
                  </a:cubicBezTo>
                  <a:lnTo>
                    <a:pt x="0" y="93418"/>
                  </a:lnTo>
                  <a:cubicBezTo>
                    <a:pt x="0" y="68642"/>
                    <a:pt x="9842" y="44881"/>
                    <a:pt x="27362" y="27362"/>
                  </a:cubicBezTo>
                  <a:cubicBezTo>
                    <a:pt x="44881" y="9842"/>
                    <a:pt x="68642" y="0"/>
                    <a:pt x="93418" y="0"/>
                  </a:cubicBezTo>
                  <a:close/>
                </a:path>
              </a:pathLst>
            </a:custGeom>
            <a:solidFill>
              <a:srgbClr val="373635"/>
            </a:solidFill>
            <a:ln w="19050" cap="rnd">
              <a:solidFill>
                <a:srgbClr val="000000"/>
              </a:solidFill>
              <a:prstDash val="solid"/>
              <a:round/>
            </a:ln>
          </p:spPr>
        </p:sp>
        <p:sp>
          <p:nvSpPr>
            <p:cNvPr id="25" name="TextBox 25"/>
            <p:cNvSpPr txBox="1"/>
            <p:nvPr/>
          </p:nvSpPr>
          <p:spPr>
            <a:xfrm>
              <a:off x="0" y="28575"/>
              <a:ext cx="873073" cy="1076866"/>
            </a:xfrm>
            <a:prstGeom prst="rect">
              <a:avLst/>
            </a:prstGeom>
          </p:spPr>
          <p:txBody>
            <a:bodyPr lIns="50800" tIns="50800" rIns="50800" bIns="50800" rtlCol="0" anchor="ctr"/>
            <a:lstStyle/>
            <a:p>
              <a:pPr algn="ctr">
                <a:lnSpc>
                  <a:spcPts val="2694"/>
                </a:lnSpc>
              </a:pPr>
              <a:endParaRPr>
                <a:latin typeface="Times New Roman" pitchFamily="18" charset="0"/>
                <a:cs typeface="Times New Roman" pitchFamily="18" charset="0"/>
              </a:endParaRPr>
            </a:p>
          </p:txBody>
        </p:sp>
      </p:grpSp>
      <p:grpSp>
        <p:nvGrpSpPr>
          <p:cNvPr id="26" name="Group 26"/>
          <p:cNvGrpSpPr/>
          <p:nvPr/>
        </p:nvGrpSpPr>
        <p:grpSpPr>
          <a:xfrm>
            <a:off x="14110801" y="4107044"/>
            <a:ext cx="3314951" cy="4197223"/>
            <a:chOff x="0" y="0"/>
            <a:chExt cx="873073" cy="1105441"/>
          </a:xfrm>
        </p:grpSpPr>
        <p:sp>
          <p:nvSpPr>
            <p:cNvPr id="27" name="Freeform 27"/>
            <p:cNvSpPr/>
            <p:nvPr/>
          </p:nvSpPr>
          <p:spPr>
            <a:xfrm>
              <a:off x="0" y="0"/>
              <a:ext cx="873073" cy="1105441"/>
            </a:xfrm>
            <a:custGeom>
              <a:avLst/>
              <a:gdLst/>
              <a:ahLst/>
              <a:cxnLst/>
              <a:rect l="l" t="t" r="r" b="b"/>
              <a:pathLst>
                <a:path w="873073" h="1105441">
                  <a:moveTo>
                    <a:pt x="93418" y="0"/>
                  </a:moveTo>
                  <a:lnTo>
                    <a:pt x="779655" y="0"/>
                  </a:lnTo>
                  <a:cubicBezTo>
                    <a:pt x="804431" y="0"/>
                    <a:pt x="828193" y="9842"/>
                    <a:pt x="845712" y="27362"/>
                  </a:cubicBezTo>
                  <a:cubicBezTo>
                    <a:pt x="863231" y="44881"/>
                    <a:pt x="873073" y="68642"/>
                    <a:pt x="873073" y="93418"/>
                  </a:cubicBezTo>
                  <a:lnTo>
                    <a:pt x="873073" y="1012023"/>
                  </a:lnTo>
                  <a:cubicBezTo>
                    <a:pt x="873073" y="1036799"/>
                    <a:pt x="863231" y="1060561"/>
                    <a:pt x="845712" y="1078080"/>
                  </a:cubicBezTo>
                  <a:cubicBezTo>
                    <a:pt x="828193" y="1095599"/>
                    <a:pt x="804431" y="1105441"/>
                    <a:pt x="779655" y="1105441"/>
                  </a:cubicBezTo>
                  <a:lnTo>
                    <a:pt x="93418" y="1105441"/>
                  </a:lnTo>
                  <a:cubicBezTo>
                    <a:pt x="68642" y="1105441"/>
                    <a:pt x="44881" y="1095599"/>
                    <a:pt x="27362" y="1078080"/>
                  </a:cubicBezTo>
                  <a:cubicBezTo>
                    <a:pt x="9842" y="1060561"/>
                    <a:pt x="0" y="1036799"/>
                    <a:pt x="0" y="1012023"/>
                  </a:cubicBezTo>
                  <a:lnTo>
                    <a:pt x="0" y="93418"/>
                  </a:lnTo>
                  <a:cubicBezTo>
                    <a:pt x="0" y="68642"/>
                    <a:pt x="9842" y="44881"/>
                    <a:pt x="27362" y="27362"/>
                  </a:cubicBezTo>
                  <a:cubicBezTo>
                    <a:pt x="44881" y="9842"/>
                    <a:pt x="68642" y="0"/>
                    <a:pt x="93418" y="0"/>
                  </a:cubicBezTo>
                  <a:close/>
                </a:path>
              </a:pathLst>
            </a:custGeom>
            <a:solidFill>
              <a:srgbClr val="373635"/>
            </a:solidFill>
            <a:ln w="19050" cap="rnd">
              <a:solidFill>
                <a:srgbClr val="000000"/>
              </a:solidFill>
              <a:prstDash val="solid"/>
              <a:round/>
            </a:ln>
          </p:spPr>
        </p:sp>
        <p:sp>
          <p:nvSpPr>
            <p:cNvPr id="28" name="TextBox 28"/>
            <p:cNvSpPr txBox="1"/>
            <p:nvPr/>
          </p:nvSpPr>
          <p:spPr>
            <a:xfrm>
              <a:off x="0" y="28575"/>
              <a:ext cx="873073" cy="1076866"/>
            </a:xfrm>
            <a:prstGeom prst="rect">
              <a:avLst/>
            </a:prstGeom>
          </p:spPr>
          <p:txBody>
            <a:bodyPr lIns="50800" tIns="50800" rIns="50800" bIns="50800" rtlCol="0" anchor="ctr"/>
            <a:lstStyle/>
            <a:p>
              <a:pPr algn="ctr">
                <a:lnSpc>
                  <a:spcPts val="2694"/>
                </a:lnSpc>
              </a:pPr>
              <a:endParaRPr>
                <a:latin typeface="Times New Roman" pitchFamily="18" charset="0"/>
                <a:cs typeface="Times New Roman" pitchFamily="18" charset="0"/>
              </a:endParaRPr>
            </a:p>
          </p:txBody>
        </p:sp>
      </p:grpSp>
      <p:grpSp>
        <p:nvGrpSpPr>
          <p:cNvPr id="29" name="Group 29"/>
          <p:cNvGrpSpPr/>
          <p:nvPr/>
        </p:nvGrpSpPr>
        <p:grpSpPr>
          <a:xfrm>
            <a:off x="3958286" y="4497667"/>
            <a:ext cx="3558826" cy="1785850"/>
            <a:chOff x="0" y="0"/>
            <a:chExt cx="4745102" cy="2381132"/>
          </a:xfrm>
        </p:grpSpPr>
        <p:sp>
          <p:nvSpPr>
            <p:cNvPr id="30" name="TextBox 30"/>
            <p:cNvSpPr txBox="1"/>
            <p:nvPr/>
          </p:nvSpPr>
          <p:spPr>
            <a:xfrm>
              <a:off x="0" y="0"/>
              <a:ext cx="4745102" cy="495863"/>
            </a:xfrm>
            <a:prstGeom prst="rect">
              <a:avLst/>
            </a:prstGeom>
          </p:spPr>
          <p:txBody>
            <a:bodyPr lIns="0" tIns="0" rIns="0" bIns="0" rtlCol="0" anchor="t">
              <a:spAutoFit/>
            </a:bodyPr>
            <a:lstStyle/>
            <a:p>
              <a:pPr marL="0" lvl="0" indent="0" algn="ctr">
                <a:lnSpc>
                  <a:spcPts val="2880"/>
                </a:lnSpc>
              </a:pPr>
              <a:r>
                <a:rPr lang="en-US" sz="2400" b="1">
                  <a:solidFill>
                    <a:srgbClr val="FFFFFF"/>
                  </a:solidFill>
                  <a:latin typeface="Times New Roman" pitchFamily="18" charset="0"/>
                  <a:ea typeface="Now Bold"/>
                  <a:cs typeface="Times New Roman" pitchFamily="18" charset="0"/>
                  <a:sym typeface="Now Bold"/>
                </a:rPr>
                <a:t>Feature Skew</a:t>
              </a:r>
            </a:p>
          </p:txBody>
        </p:sp>
        <p:sp>
          <p:nvSpPr>
            <p:cNvPr id="31" name="TextBox 31"/>
            <p:cNvSpPr txBox="1"/>
            <p:nvPr/>
          </p:nvSpPr>
          <p:spPr>
            <a:xfrm>
              <a:off x="313477" y="790954"/>
              <a:ext cx="4118147" cy="1590178"/>
            </a:xfrm>
            <a:prstGeom prst="rect">
              <a:avLst/>
            </a:prstGeom>
          </p:spPr>
          <p:txBody>
            <a:bodyPr lIns="0" tIns="0" rIns="0" bIns="0" rtlCol="0" anchor="t">
              <a:spAutoFit/>
            </a:bodyPr>
            <a:lstStyle/>
            <a:p>
              <a:pPr marL="0" lvl="0" indent="0" algn="ctr">
                <a:lnSpc>
                  <a:spcPts val="3120"/>
                </a:lnSpc>
              </a:pPr>
              <a:r>
                <a:rPr lang="en-US" sz="2400">
                  <a:solidFill>
                    <a:srgbClr val="FFFFFF"/>
                  </a:solidFill>
                  <a:latin typeface="Times New Roman" pitchFamily="18" charset="0"/>
                  <a:ea typeface="Now"/>
                  <a:cs typeface="Times New Roman" pitchFamily="18" charset="0"/>
                  <a:sym typeface="Now"/>
                </a:rPr>
                <a:t>Mismatch between train-time and run-time features</a:t>
              </a:r>
            </a:p>
          </p:txBody>
        </p:sp>
      </p:grpSp>
      <p:grpSp>
        <p:nvGrpSpPr>
          <p:cNvPr id="32" name="Group 32"/>
          <p:cNvGrpSpPr/>
          <p:nvPr/>
        </p:nvGrpSpPr>
        <p:grpSpPr>
          <a:xfrm>
            <a:off x="7337036" y="4516717"/>
            <a:ext cx="3558826" cy="1388305"/>
            <a:chOff x="0" y="0"/>
            <a:chExt cx="4745102" cy="1851072"/>
          </a:xfrm>
        </p:grpSpPr>
        <p:sp>
          <p:nvSpPr>
            <p:cNvPr id="33" name="TextBox 33"/>
            <p:cNvSpPr txBox="1"/>
            <p:nvPr/>
          </p:nvSpPr>
          <p:spPr>
            <a:xfrm>
              <a:off x="0" y="0"/>
              <a:ext cx="4745102" cy="495863"/>
            </a:xfrm>
            <a:prstGeom prst="rect">
              <a:avLst/>
            </a:prstGeom>
          </p:spPr>
          <p:txBody>
            <a:bodyPr lIns="0" tIns="0" rIns="0" bIns="0" rtlCol="0" anchor="t">
              <a:spAutoFit/>
            </a:bodyPr>
            <a:lstStyle/>
            <a:p>
              <a:pPr marL="0" lvl="0" indent="0" algn="ctr">
                <a:lnSpc>
                  <a:spcPts val="2880"/>
                </a:lnSpc>
              </a:pPr>
              <a:r>
                <a:rPr lang="en-US" sz="2400" b="1">
                  <a:solidFill>
                    <a:srgbClr val="FFFFFF"/>
                  </a:solidFill>
                  <a:latin typeface="Times New Roman" pitchFamily="18" charset="0"/>
                  <a:ea typeface="Now Bold"/>
                  <a:cs typeface="Times New Roman" pitchFamily="18" charset="0"/>
                  <a:sym typeface="Now Bold"/>
                </a:rPr>
                <a:t>Canary Deployment</a:t>
              </a:r>
            </a:p>
          </p:txBody>
        </p:sp>
        <p:sp>
          <p:nvSpPr>
            <p:cNvPr id="34" name="TextBox 34"/>
            <p:cNvSpPr txBox="1"/>
            <p:nvPr/>
          </p:nvSpPr>
          <p:spPr>
            <a:xfrm>
              <a:off x="313477" y="790954"/>
              <a:ext cx="4118147" cy="1060118"/>
            </a:xfrm>
            <a:prstGeom prst="rect">
              <a:avLst/>
            </a:prstGeom>
          </p:spPr>
          <p:txBody>
            <a:bodyPr lIns="0" tIns="0" rIns="0" bIns="0" rtlCol="0" anchor="t">
              <a:spAutoFit/>
            </a:bodyPr>
            <a:lstStyle/>
            <a:p>
              <a:pPr marL="0" lvl="0" indent="0" algn="ctr">
                <a:lnSpc>
                  <a:spcPts val="3120"/>
                </a:lnSpc>
              </a:pPr>
              <a:r>
                <a:rPr lang="en-US" sz="2400">
                  <a:solidFill>
                    <a:srgbClr val="FFFFFF"/>
                  </a:solidFill>
                  <a:latin typeface="Times New Roman" pitchFamily="18" charset="0"/>
                  <a:ea typeface="Now"/>
                  <a:cs typeface="Times New Roman" pitchFamily="18" charset="0"/>
                  <a:sym typeface="Now"/>
                </a:rPr>
                <a:t>Partial rollout of new model for safety testing</a:t>
              </a:r>
            </a:p>
          </p:txBody>
        </p:sp>
      </p:grpSp>
      <p:grpSp>
        <p:nvGrpSpPr>
          <p:cNvPr id="35" name="Group 35"/>
          <p:cNvGrpSpPr/>
          <p:nvPr/>
        </p:nvGrpSpPr>
        <p:grpSpPr>
          <a:xfrm>
            <a:off x="10673912" y="4516717"/>
            <a:ext cx="3558826" cy="1388305"/>
            <a:chOff x="0" y="0"/>
            <a:chExt cx="4745102" cy="1851072"/>
          </a:xfrm>
        </p:grpSpPr>
        <p:sp>
          <p:nvSpPr>
            <p:cNvPr id="36" name="TextBox 36"/>
            <p:cNvSpPr txBox="1"/>
            <p:nvPr/>
          </p:nvSpPr>
          <p:spPr>
            <a:xfrm>
              <a:off x="0" y="0"/>
              <a:ext cx="4745102" cy="495863"/>
            </a:xfrm>
            <a:prstGeom prst="rect">
              <a:avLst/>
            </a:prstGeom>
          </p:spPr>
          <p:txBody>
            <a:bodyPr lIns="0" tIns="0" rIns="0" bIns="0" rtlCol="0" anchor="t">
              <a:spAutoFit/>
            </a:bodyPr>
            <a:lstStyle/>
            <a:p>
              <a:pPr marL="0" lvl="0" indent="0" algn="ctr">
                <a:lnSpc>
                  <a:spcPts val="2880"/>
                </a:lnSpc>
              </a:pPr>
              <a:r>
                <a:rPr lang="en-US" sz="2400" b="1">
                  <a:solidFill>
                    <a:srgbClr val="FFFFFF"/>
                  </a:solidFill>
                  <a:latin typeface="Times New Roman" pitchFamily="18" charset="0"/>
                  <a:ea typeface="Now Bold"/>
                  <a:cs typeface="Times New Roman" pitchFamily="18" charset="0"/>
                  <a:sym typeface="Now Bold"/>
                </a:rPr>
                <a:t>CI/CD</a:t>
              </a:r>
            </a:p>
          </p:txBody>
        </p:sp>
        <p:sp>
          <p:nvSpPr>
            <p:cNvPr id="37" name="TextBox 37"/>
            <p:cNvSpPr txBox="1"/>
            <p:nvPr/>
          </p:nvSpPr>
          <p:spPr>
            <a:xfrm>
              <a:off x="313477" y="790954"/>
              <a:ext cx="4118147" cy="1060118"/>
            </a:xfrm>
            <a:prstGeom prst="rect">
              <a:avLst/>
            </a:prstGeom>
          </p:spPr>
          <p:txBody>
            <a:bodyPr lIns="0" tIns="0" rIns="0" bIns="0" rtlCol="0" anchor="t">
              <a:spAutoFit/>
            </a:bodyPr>
            <a:lstStyle/>
            <a:p>
              <a:pPr marL="0" lvl="0" indent="0" algn="ctr">
                <a:lnSpc>
                  <a:spcPts val="3120"/>
                </a:lnSpc>
              </a:pPr>
              <a:r>
                <a:rPr lang="en-US" sz="2400">
                  <a:solidFill>
                    <a:srgbClr val="FFFFFF"/>
                  </a:solidFill>
                  <a:latin typeface="Times New Roman" pitchFamily="18" charset="0"/>
                  <a:ea typeface="Now"/>
                  <a:cs typeface="Times New Roman" pitchFamily="18" charset="0"/>
                  <a:sym typeface="Now"/>
                </a:rPr>
                <a:t>Automated build + test + deploy pipelines</a:t>
              </a:r>
            </a:p>
          </p:txBody>
        </p:sp>
      </p:grpSp>
      <p:grpSp>
        <p:nvGrpSpPr>
          <p:cNvPr id="38" name="Group 38"/>
          <p:cNvGrpSpPr/>
          <p:nvPr/>
        </p:nvGrpSpPr>
        <p:grpSpPr>
          <a:xfrm>
            <a:off x="13866925" y="4524628"/>
            <a:ext cx="3558826" cy="1388305"/>
            <a:chOff x="0" y="0"/>
            <a:chExt cx="4745102" cy="1851072"/>
          </a:xfrm>
        </p:grpSpPr>
        <p:sp>
          <p:nvSpPr>
            <p:cNvPr id="39" name="TextBox 39"/>
            <p:cNvSpPr txBox="1"/>
            <p:nvPr/>
          </p:nvSpPr>
          <p:spPr>
            <a:xfrm>
              <a:off x="0" y="0"/>
              <a:ext cx="4745102" cy="495863"/>
            </a:xfrm>
            <a:prstGeom prst="rect">
              <a:avLst/>
            </a:prstGeom>
          </p:spPr>
          <p:txBody>
            <a:bodyPr lIns="0" tIns="0" rIns="0" bIns="0" rtlCol="0" anchor="t">
              <a:spAutoFit/>
            </a:bodyPr>
            <a:lstStyle/>
            <a:p>
              <a:pPr marL="0" lvl="0" indent="0" algn="ctr">
                <a:lnSpc>
                  <a:spcPts val="2880"/>
                </a:lnSpc>
              </a:pPr>
              <a:r>
                <a:rPr lang="en-US" sz="2400" b="1">
                  <a:solidFill>
                    <a:srgbClr val="FFFFFF"/>
                  </a:solidFill>
                  <a:latin typeface="Times New Roman" pitchFamily="18" charset="0"/>
                  <a:ea typeface="Now Bold"/>
                  <a:cs typeface="Times New Roman" pitchFamily="18" charset="0"/>
                  <a:sym typeface="Now Bold"/>
                </a:rPr>
                <a:t>MAE / RMSE</a:t>
              </a:r>
            </a:p>
          </p:txBody>
        </p:sp>
        <p:sp>
          <p:nvSpPr>
            <p:cNvPr id="40" name="TextBox 40"/>
            <p:cNvSpPr txBox="1"/>
            <p:nvPr/>
          </p:nvSpPr>
          <p:spPr>
            <a:xfrm>
              <a:off x="313477" y="790954"/>
              <a:ext cx="4118147" cy="1060118"/>
            </a:xfrm>
            <a:prstGeom prst="rect">
              <a:avLst/>
            </a:prstGeom>
          </p:spPr>
          <p:txBody>
            <a:bodyPr lIns="0" tIns="0" rIns="0" bIns="0" rtlCol="0" anchor="t">
              <a:spAutoFit/>
            </a:bodyPr>
            <a:lstStyle/>
            <a:p>
              <a:pPr marL="0" lvl="0" indent="0" algn="ctr">
                <a:lnSpc>
                  <a:spcPts val="3120"/>
                </a:lnSpc>
              </a:pPr>
              <a:r>
                <a:rPr lang="en-US" sz="2400">
                  <a:solidFill>
                    <a:srgbClr val="FFFFFF"/>
                  </a:solidFill>
                  <a:latin typeface="Times New Roman" pitchFamily="18" charset="0"/>
                  <a:ea typeface="Now"/>
                  <a:cs typeface="Times New Roman" pitchFamily="18" charset="0"/>
                  <a:sym typeface="Now"/>
                </a:rPr>
                <a:t>Error metrics for evaluating predictions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3CBE"/>
        </a:solidFill>
        <a:effectLst/>
      </p:bgPr>
    </p:bg>
    <p:spTree>
      <p:nvGrpSpPr>
        <p:cNvPr id="1" name=""/>
        <p:cNvGrpSpPr/>
        <p:nvPr/>
      </p:nvGrpSpPr>
      <p:grpSpPr>
        <a:xfrm>
          <a:off x="0" y="0"/>
          <a:ext cx="0" cy="0"/>
          <a:chOff x="0" y="0"/>
          <a:chExt cx="0" cy="0"/>
        </a:xfrm>
      </p:grpSpPr>
      <p:grpSp>
        <p:nvGrpSpPr>
          <p:cNvPr id="2" name="Group 2"/>
          <p:cNvGrpSpPr/>
          <p:nvPr/>
        </p:nvGrpSpPr>
        <p:grpSpPr>
          <a:xfrm>
            <a:off x="1293982" y="765105"/>
            <a:ext cx="7965984" cy="8756789"/>
            <a:chOff x="0" y="0"/>
            <a:chExt cx="2098037" cy="2306315"/>
          </a:xfrm>
        </p:grpSpPr>
        <p:sp>
          <p:nvSpPr>
            <p:cNvPr id="3" name="Freeform 3"/>
            <p:cNvSpPr/>
            <p:nvPr/>
          </p:nvSpPr>
          <p:spPr>
            <a:xfrm>
              <a:off x="0" y="0"/>
              <a:ext cx="2098037" cy="2306315"/>
            </a:xfrm>
            <a:custGeom>
              <a:avLst/>
              <a:gdLst/>
              <a:ahLst/>
              <a:cxnLst/>
              <a:rect l="l" t="t" r="r" b="b"/>
              <a:pathLst>
                <a:path w="2098037" h="2306315">
                  <a:moveTo>
                    <a:pt x="38875" y="0"/>
                  </a:moveTo>
                  <a:lnTo>
                    <a:pt x="2059162" y="0"/>
                  </a:lnTo>
                  <a:cubicBezTo>
                    <a:pt x="2069473" y="0"/>
                    <a:pt x="2079360" y="4096"/>
                    <a:pt x="2086651" y="11386"/>
                  </a:cubicBezTo>
                  <a:cubicBezTo>
                    <a:pt x="2093941" y="18677"/>
                    <a:pt x="2098037" y="28565"/>
                    <a:pt x="2098037" y="38875"/>
                  </a:cubicBezTo>
                  <a:lnTo>
                    <a:pt x="2098037" y="2267440"/>
                  </a:lnTo>
                  <a:cubicBezTo>
                    <a:pt x="2098037" y="2288910"/>
                    <a:pt x="2080632" y="2306315"/>
                    <a:pt x="2059162" y="2306315"/>
                  </a:cubicBezTo>
                  <a:lnTo>
                    <a:pt x="38875" y="2306315"/>
                  </a:lnTo>
                  <a:cubicBezTo>
                    <a:pt x="17405" y="2306315"/>
                    <a:pt x="0" y="2288910"/>
                    <a:pt x="0" y="2267440"/>
                  </a:cubicBezTo>
                  <a:lnTo>
                    <a:pt x="0" y="38875"/>
                  </a:lnTo>
                  <a:cubicBezTo>
                    <a:pt x="0" y="17405"/>
                    <a:pt x="17405" y="0"/>
                    <a:pt x="38875" y="0"/>
                  </a:cubicBezTo>
                  <a:close/>
                </a:path>
              </a:pathLst>
            </a:custGeom>
            <a:solidFill>
              <a:srgbClr val="EBF3FE"/>
            </a:solidFill>
            <a:ln w="19050" cap="rnd">
              <a:solidFill>
                <a:srgbClr val="000000"/>
              </a:solidFill>
              <a:prstDash val="solid"/>
              <a:round/>
            </a:ln>
          </p:spPr>
        </p:sp>
        <p:sp>
          <p:nvSpPr>
            <p:cNvPr id="4" name="TextBox 4"/>
            <p:cNvSpPr txBox="1"/>
            <p:nvPr/>
          </p:nvSpPr>
          <p:spPr>
            <a:xfrm>
              <a:off x="0" y="28575"/>
              <a:ext cx="2098037" cy="2277740"/>
            </a:xfrm>
            <a:prstGeom prst="rect">
              <a:avLst/>
            </a:prstGeom>
          </p:spPr>
          <p:txBody>
            <a:bodyPr lIns="50800" tIns="50800" rIns="50800" bIns="50800" rtlCol="0" anchor="ctr"/>
            <a:lstStyle/>
            <a:p>
              <a:pPr algn="ctr">
                <a:lnSpc>
                  <a:spcPts val="2694"/>
                </a:lnSpc>
              </a:pPr>
              <a:endParaRPr>
                <a:latin typeface="Times New Roman" pitchFamily="18" charset="0"/>
                <a:cs typeface="Times New Roman" pitchFamily="18" charset="0"/>
              </a:endParaRPr>
            </a:p>
          </p:txBody>
        </p:sp>
      </p:grpSp>
      <p:sp>
        <p:nvSpPr>
          <p:cNvPr id="5" name="Freeform 5"/>
          <p:cNvSpPr/>
          <p:nvPr/>
        </p:nvSpPr>
        <p:spPr>
          <a:xfrm rot="-10196393">
            <a:off x="13589680" y="1880977"/>
            <a:ext cx="3586254" cy="4906567"/>
          </a:xfrm>
          <a:custGeom>
            <a:avLst/>
            <a:gdLst/>
            <a:ahLst/>
            <a:cxnLst/>
            <a:rect l="l" t="t" r="r" b="b"/>
            <a:pathLst>
              <a:path w="3586254" h="4906567">
                <a:moveTo>
                  <a:pt x="0" y="0"/>
                </a:moveTo>
                <a:lnTo>
                  <a:pt x="3586254" y="0"/>
                </a:lnTo>
                <a:lnTo>
                  <a:pt x="3586254" y="4906567"/>
                </a:lnTo>
                <a:lnTo>
                  <a:pt x="0" y="490656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9958770" y="1373797"/>
            <a:ext cx="6194259" cy="5727229"/>
            <a:chOff x="0" y="0"/>
            <a:chExt cx="879080" cy="812800"/>
          </a:xfrm>
        </p:grpSpPr>
        <p:sp>
          <p:nvSpPr>
            <p:cNvPr id="7" name="Freeform 7"/>
            <p:cNvSpPr/>
            <p:nvPr/>
          </p:nvSpPr>
          <p:spPr>
            <a:xfrm>
              <a:off x="0" y="0"/>
              <a:ext cx="879080" cy="812800"/>
            </a:xfrm>
            <a:custGeom>
              <a:avLst/>
              <a:gdLst/>
              <a:ahLst/>
              <a:cxnLst/>
              <a:rect l="l" t="t" r="r" b="b"/>
              <a:pathLst>
                <a:path w="879080" h="812800">
                  <a:moveTo>
                    <a:pt x="0" y="0"/>
                  </a:moveTo>
                  <a:lnTo>
                    <a:pt x="879080" y="0"/>
                  </a:lnTo>
                  <a:lnTo>
                    <a:pt x="879080" y="812800"/>
                  </a:lnTo>
                  <a:lnTo>
                    <a:pt x="0" y="812800"/>
                  </a:lnTo>
                  <a:close/>
                </a:path>
              </a:pathLst>
            </a:custGeom>
            <a:solidFill>
              <a:srgbClr val="EBF3FE"/>
            </a:solidFill>
            <a:ln w="19050" cap="sq">
              <a:solidFill>
                <a:srgbClr val="000000"/>
              </a:solidFill>
              <a:prstDash val="solid"/>
              <a:miter/>
            </a:ln>
          </p:spPr>
        </p:sp>
        <p:sp>
          <p:nvSpPr>
            <p:cNvPr id="8" name="TextBox 8"/>
            <p:cNvSpPr txBox="1"/>
            <p:nvPr/>
          </p:nvSpPr>
          <p:spPr>
            <a:xfrm>
              <a:off x="0" y="28575"/>
              <a:ext cx="879080" cy="784225"/>
            </a:xfrm>
            <a:prstGeom prst="rect">
              <a:avLst/>
            </a:prstGeom>
          </p:spPr>
          <p:txBody>
            <a:bodyPr lIns="52802" tIns="52802" rIns="52802" bIns="52802" rtlCol="0" anchor="ctr"/>
            <a:lstStyle/>
            <a:p>
              <a:pPr marL="0" lvl="0" indent="0" algn="ctr">
                <a:lnSpc>
                  <a:spcPts val="2694"/>
                </a:lnSpc>
                <a:spcBef>
                  <a:spcPct val="0"/>
                </a:spcBef>
              </a:pPr>
              <a:endParaRPr>
                <a:latin typeface="Times New Roman" pitchFamily="18" charset="0"/>
                <a:cs typeface="Times New Roman" pitchFamily="18" charset="0"/>
              </a:endParaRPr>
            </a:p>
          </p:txBody>
        </p:sp>
      </p:grpSp>
      <p:grpSp>
        <p:nvGrpSpPr>
          <p:cNvPr id="9" name="Group 9"/>
          <p:cNvGrpSpPr/>
          <p:nvPr/>
        </p:nvGrpSpPr>
        <p:grpSpPr>
          <a:xfrm>
            <a:off x="9958770" y="7295216"/>
            <a:ext cx="6194259" cy="1617987"/>
            <a:chOff x="0" y="0"/>
            <a:chExt cx="1569550" cy="409978"/>
          </a:xfrm>
        </p:grpSpPr>
        <p:sp>
          <p:nvSpPr>
            <p:cNvPr id="10" name="Freeform 10"/>
            <p:cNvSpPr/>
            <p:nvPr/>
          </p:nvSpPr>
          <p:spPr>
            <a:xfrm>
              <a:off x="0" y="0"/>
              <a:ext cx="1569550" cy="409978"/>
            </a:xfrm>
            <a:custGeom>
              <a:avLst/>
              <a:gdLst/>
              <a:ahLst/>
              <a:cxnLst/>
              <a:rect l="l" t="t" r="r" b="b"/>
              <a:pathLst>
                <a:path w="1569550" h="409978">
                  <a:moveTo>
                    <a:pt x="14998" y="0"/>
                  </a:moveTo>
                  <a:lnTo>
                    <a:pt x="1554552" y="0"/>
                  </a:lnTo>
                  <a:cubicBezTo>
                    <a:pt x="1558529" y="0"/>
                    <a:pt x="1562344" y="1580"/>
                    <a:pt x="1565157" y="4393"/>
                  </a:cubicBezTo>
                  <a:cubicBezTo>
                    <a:pt x="1567970" y="7206"/>
                    <a:pt x="1569550" y="11020"/>
                    <a:pt x="1569550" y="14998"/>
                  </a:cubicBezTo>
                  <a:lnTo>
                    <a:pt x="1569550" y="394980"/>
                  </a:lnTo>
                  <a:cubicBezTo>
                    <a:pt x="1569550" y="403263"/>
                    <a:pt x="1562835" y="409978"/>
                    <a:pt x="1554552" y="409978"/>
                  </a:cubicBezTo>
                  <a:lnTo>
                    <a:pt x="14998" y="409978"/>
                  </a:lnTo>
                  <a:cubicBezTo>
                    <a:pt x="6715" y="409978"/>
                    <a:pt x="0" y="403263"/>
                    <a:pt x="0" y="394980"/>
                  </a:cubicBezTo>
                  <a:lnTo>
                    <a:pt x="0" y="14998"/>
                  </a:lnTo>
                  <a:cubicBezTo>
                    <a:pt x="0" y="6715"/>
                    <a:pt x="6715" y="0"/>
                    <a:pt x="14998" y="0"/>
                  </a:cubicBezTo>
                  <a:close/>
                </a:path>
              </a:pathLst>
            </a:custGeom>
            <a:solidFill>
              <a:srgbClr val="EBF3FE"/>
            </a:solidFill>
            <a:ln w="19050" cap="sq">
              <a:solidFill>
                <a:srgbClr val="000000"/>
              </a:solidFill>
              <a:prstDash val="solid"/>
              <a:miter/>
            </a:ln>
          </p:spPr>
        </p:sp>
        <p:sp>
          <p:nvSpPr>
            <p:cNvPr id="11" name="TextBox 11"/>
            <p:cNvSpPr txBox="1"/>
            <p:nvPr/>
          </p:nvSpPr>
          <p:spPr>
            <a:xfrm>
              <a:off x="0" y="-66675"/>
              <a:ext cx="1569550" cy="476653"/>
            </a:xfrm>
            <a:prstGeom prst="rect">
              <a:avLst/>
            </a:prstGeom>
          </p:spPr>
          <p:txBody>
            <a:bodyPr lIns="50800" tIns="50800" rIns="50800" bIns="50800" rtlCol="0" anchor="ctr"/>
            <a:lstStyle/>
            <a:p>
              <a:pPr marL="0" lvl="0" indent="0" algn="ctr">
                <a:lnSpc>
                  <a:spcPts val="3576"/>
                </a:lnSpc>
                <a:spcBef>
                  <a:spcPct val="0"/>
                </a:spcBef>
              </a:pPr>
              <a:endParaRPr>
                <a:latin typeface="Times New Roman" pitchFamily="18" charset="0"/>
                <a:cs typeface="Times New Roman" pitchFamily="18" charset="0"/>
              </a:endParaRPr>
            </a:p>
          </p:txBody>
        </p:sp>
      </p:grpSp>
      <p:sp>
        <p:nvSpPr>
          <p:cNvPr id="12" name="TextBox 12"/>
          <p:cNvSpPr txBox="1"/>
          <p:nvPr/>
        </p:nvSpPr>
        <p:spPr>
          <a:xfrm>
            <a:off x="1511758" y="5015049"/>
            <a:ext cx="7517942" cy="3463064"/>
          </a:xfrm>
          <a:prstGeom prst="rect">
            <a:avLst/>
          </a:prstGeom>
        </p:spPr>
        <p:txBody>
          <a:bodyPr lIns="0" tIns="0" rIns="0" bIns="0" rtlCol="0" anchor="t">
            <a:spAutoFit/>
          </a:bodyPr>
          <a:lstStyle/>
          <a:p>
            <a:pPr marL="0" lvl="0" indent="0" algn="l">
              <a:lnSpc>
                <a:spcPts val="3408"/>
              </a:lnSpc>
              <a:spcBef>
                <a:spcPct val="0"/>
              </a:spcBef>
            </a:pPr>
            <a:r>
              <a:rPr lang="en-US" sz="2793" u="none" strike="noStrike">
                <a:solidFill>
                  <a:srgbClr val="000000"/>
                </a:solidFill>
                <a:latin typeface="Times New Roman" pitchFamily="18" charset="0"/>
                <a:ea typeface="Now"/>
                <a:cs typeface="Times New Roman" pitchFamily="18" charset="0"/>
                <a:sym typeface="Now"/>
              </a:rPr>
              <a:t>Monitoring models is essential to ensure that they perform as expected in real-world situations. It involves tracking metrics and performance over time to identify any </a:t>
            </a:r>
            <a:r>
              <a:rPr lang="en-US" sz="2793" b="1" u="none" strike="noStrike">
                <a:solidFill>
                  <a:srgbClr val="000000"/>
                </a:solidFill>
                <a:latin typeface="Times New Roman" pitchFamily="18" charset="0"/>
                <a:ea typeface="Now Bold"/>
                <a:cs typeface="Times New Roman" pitchFamily="18" charset="0"/>
                <a:sym typeface="Now Bold"/>
              </a:rPr>
              <a:t>degradation in accuracy</a:t>
            </a:r>
            <a:r>
              <a:rPr lang="en-US" sz="2793" u="none" strike="noStrike">
                <a:solidFill>
                  <a:srgbClr val="000000"/>
                </a:solidFill>
                <a:latin typeface="Times New Roman" pitchFamily="18" charset="0"/>
                <a:ea typeface="Now"/>
                <a:cs typeface="Times New Roman" pitchFamily="18" charset="0"/>
                <a:sym typeface="Now"/>
              </a:rPr>
              <a:t> or unexpected behavior. Continuous monitoring helps in making informed decisions about retraining and maintaining model reliability, ultimately leading to better outcomes.</a:t>
            </a:r>
          </a:p>
        </p:txBody>
      </p:sp>
      <p:sp>
        <p:nvSpPr>
          <p:cNvPr id="13" name="TextBox 13"/>
          <p:cNvSpPr txBox="1"/>
          <p:nvPr/>
        </p:nvSpPr>
        <p:spPr>
          <a:xfrm>
            <a:off x="1502233" y="1125581"/>
            <a:ext cx="7161846" cy="742694"/>
          </a:xfrm>
          <a:prstGeom prst="rect">
            <a:avLst/>
          </a:prstGeom>
        </p:spPr>
        <p:txBody>
          <a:bodyPr lIns="0" tIns="0" rIns="0" bIns="0" rtlCol="0" anchor="t">
            <a:spAutoFit/>
          </a:bodyPr>
          <a:lstStyle/>
          <a:p>
            <a:pPr marL="0" lvl="0" indent="0" algn="l">
              <a:lnSpc>
                <a:spcPts val="5749"/>
              </a:lnSpc>
              <a:spcBef>
                <a:spcPct val="0"/>
              </a:spcBef>
            </a:pPr>
            <a:r>
              <a:rPr lang="en-US" sz="5226" b="1">
                <a:solidFill>
                  <a:srgbClr val="000000"/>
                </a:solidFill>
                <a:latin typeface="Times New Roman" pitchFamily="18" charset="0"/>
                <a:ea typeface="Roca One Heavy"/>
                <a:cs typeface="Times New Roman" pitchFamily="18" charset="0"/>
                <a:sym typeface="Roca One Heavy"/>
              </a:rPr>
              <a:t>W</a:t>
            </a:r>
            <a:r>
              <a:rPr lang="en-US" sz="5226" b="1" u="none" strike="noStrike">
                <a:solidFill>
                  <a:srgbClr val="000000"/>
                </a:solidFill>
                <a:latin typeface="Times New Roman" pitchFamily="18" charset="0"/>
                <a:ea typeface="Roca One Heavy"/>
                <a:cs typeface="Times New Roman" pitchFamily="18" charset="0"/>
                <a:sym typeface="Roca One Heavy"/>
              </a:rPr>
              <a:t>hy Monitor Models?</a:t>
            </a:r>
          </a:p>
        </p:txBody>
      </p:sp>
      <p:sp>
        <p:nvSpPr>
          <p:cNvPr id="14" name="TextBox 14"/>
          <p:cNvSpPr txBox="1"/>
          <p:nvPr/>
        </p:nvSpPr>
        <p:spPr>
          <a:xfrm>
            <a:off x="10238220" y="7727655"/>
            <a:ext cx="5634223" cy="724535"/>
          </a:xfrm>
          <a:prstGeom prst="rect">
            <a:avLst/>
          </a:prstGeom>
        </p:spPr>
        <p:txBody>
          <a:bodyPr lIns="0" tIns="0" rIns="0" bIns="0" rtlCol="0" anchor="t">
            <a:spAutoFit/>
          </a:bodyPr>
          <a:lstStyle/>
          <a:p>
            <a:pPr marL="0" lvl="0" indent="0" algn="ctr">
              <a:lnSpc>
                <a:spcPts val="2860"/>
              </a:lnSpc>
            </a:pPr>
            <a:r>
              <a:rPr lang="en-US" sz="2200" u="none" strike="noStrike">
                <a:solidFill>
                  <a:srgbClr val="000000"/>
                </a:solidFill>
                <a:latin typeface="Times New Roman" pitchFamily="18" charset="0"/>
                <a:ea typeface="Now"/>
                <a:cs typeface="Times New Roman" pitchFamily="18" charset="0"/>
                <a:sym typeface="Now"/>
              </a:rPr>
              <a:t>Effective monitoring enables proactive adjustments and improvements.</a:t>
            </a:r>
          </a:p>
        </p:txBody>
      </p:sp>
      <p:grpSp>
        <p:nvGrpSpPr>
          <p:cNvPr id="15" name="Group 15"/>
          <p:cNvGrpSpPr/>
          <p:nvPr/>
        </p:nvGrpSpPr>
        <p:grpSpPr>
          <a:xfrm>
            <a:off x="10239355" y="1654865"/>
            <a:ext cx="5633088" cy="5165093"/>
            <a:chOff x="0" y="0"/>
            <a:chExt cx="886446" cy="812800"/>
          </a:xfrm>
        </p:grpSpPr>
        <p:sp>
          <p:nvSpPr>
            <p:cNvPr id="16" name="Freeform 16"/>
            <p:cNvSpPr/>
            <p:nvPr/>
          </p:nvSpPr>
          <p:spPr>
            <a:xfrm>
              <a:off x="0" y="0"/>
              <a:ext cx="886446" cy="812800"/>
            </a:xfrm>
            <a:custGeom>
              <a:avLst/>
              <a:gdLst/>
              <a:ahLst/>
              <a:cxnLst/>
              <a:rect l="l" t="t" r="r" b="b"/>
              <a:pathLst>
                <a:path w="886446" h="812800">
                  <a:moveTo>
                    <a:pt x="0" y="0"/>
                  </a:moveTo>
                  <a:lnTo>
                    <a:pt x="886446" y="0"/>
                  </a:lnTo>
                  <a:lnTo>
                    <a:pt x="886446" y="812800"/>
                  </a:lnTo>
                  <a:lnTo>
                    <a:pt x="0" y="812800"/>
                  </a:lnTo>
                  <a:close/>
                </a:path>
              </a:pathLst>
            </a:custGeom>
            <a:blipFill>
              <a:blip r:embed="rId4"/>
              <a:stretch>
                <a:fillRect l="-18894" r="-18894"/>
              </a:stretch>
            </a:blipFill>
          </p:spPr>
        </p:sp>
      </p:grpSp>
      <p:sp>
        <p:nvSpPr>
          <p:cNvPr id="17" name="Freeform 17"/>
          <p:cNvSpPr/>
          <p:nvPr/>
        </p:nvSpPr>
        <p:spPr>
          <a:xfrm>
            <a:off x="12178790" y="252455"/>
            <a:ext cx="1754218" cy="1803402"/>
          </a:xfrm>
          <a:custGeom>
            <a:avLst/>
            <a:gdLst/>
            <a:ahLst/>
            <a:cxnLst/>
            <a:rect l="l" t="t" r="r" b="b"/>
            <a:pathLst>
              <a:path w="1754218" h="1803402">
                <a:moveTo>
                  <a:pt x="0" y="0"/>
                </a:moveTo>
                <a:lnTo>
                  <a:pt x="1754218" y="0"/>
                </a:lnTo>
                <a:lnTo>
                  <a:pt x="1754218" y="1803402"/>
                </a:lnTo>
                <a:lnTo>
                  <a:pt x="0" y="180340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8" name="TextBox 18"/>
          <p:cNvSpPr txBox="1"/>
          <p:nvPr/>
        </p:nvSpPr>
        <p:spPr>
          <a:xfrm>
            <a:off x="1542008" y="2521985"/>
            <a:ext cx="7487692" cy="1699696"/>
          </a:xfrm>
          <a:prstGeom prst="rect">
            <a:avLst/>
          </a:prstGeom>
        </p:spPr>
        <p:txBody>
          <a:bodyPr lIns="0" tIns="0" rIns="0" bIns="0" rtlCol="0" anchor="t">
            <a:spAutoFit/>
          </a:bodyPr>
          <a:lstStyle/>
          <a:p>
            <a:pPr marL="464032" lvl="1" indent="-232016" algn="l">
              <a:lnSpc>
                <a:spcPts val="3374"/>
              </a:lnSpc>
              <a:buFont typeface="Arial"/>
              <a:buChar char="•"/>
            </a:pPr>
            <a:r>
              <a:rPr lang="en-US" sz="2149">
                <a:solidFill>
                  <a:srgbClr val="000000"/>
                </a:solidFill>
                <a:latin typeface="Times New Roman" pitchFamily="18" charset="0"/>
                <a:ea typeface="Now"/>
                <a:cs typeface="Times New Roman" pitchFamily="18" charset="0"/>
                <a:sym typeface="Now"/>
              </a:rPr>
              <a:t>🔁 Data shifts: new appliances, weather, policies</a:t>
            </a:r>
          </a:p>
          <a:p>
            <a:pPr marL="464032" lvl="1" indent="-232016" algn="l">
              <a:lnSpc>
                <a:spcPts val="3374"/>
              </a:lnSpc>
              <a:buFont typeface="Arial"/>
              <a:buChar char="•"/>
            </a:pPr>
            <a:r>
              <a:rPr lang="en-US" sz="2149">
                <a:solidFill>
                  <a:srgbClr val="000000"/>
                </a:solidFill>
                <a:latin typeface="Times New Roman" pitchFamily="18" charset="0"/>
                <a:ea typeface="Now"/>
                <a:cs typeface="Times New Roman" pitchFamily="18" charset="0"/>
                <a:sym typeface="Now"/>
              </a:rPr>
              <a:t>😞 Poor predictions → user distrust, wasted compute</a:t>
            </a:r>
          </a:p>
          <a:p>
            <a:pPr marL="464032" lvl="1" indent="-232016" algn="l">
              <a:lnSpc>
                <a:spcPts val="3374"/>
              </a:lnSpc>
              <a:buFont typeface="Arial"/>
              <a:buChar char="•"/>
            </a:pPr>
            <a:r>
              <a:rPr lang="en-US" sz="2149">
                <a:solidFill>
                  <a:srgbClr val="000000"/>
                </a:solidFill>
                <a:latin typeface="Times New Roman" pitchFamily="18" charset="0"/>
                <a:ea typeface="Now"/>
                <a:cs typeface="Times New Roman" pitchFamily="18" charset="0"/>
                <a:sym typeface="Now"/>
              </a:rPr>
              <a:t>🧠 Real Example: UK utility MAE doubled post-lockdown → retraining fixed in 48 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3CBE"/>
        </a:solidFill>
        <a:effectLst/>
      </p:bgPr>
    </p:bg>
    <p:spTree>
      <p:nvGrpSpPr>
        <p:cNvPr id="1" name=""/>
        <p:cNvGrpSpPr/>
        <p:nvPr/>
      </p:nvGrpSpPr>
      <p:grpSpPr>
        <a:xfrm>
          <a:off x="0" y="0"/>
          <a:ext cx="0" cy="0"/>
          <a:chOff x="0" y="0"/>
          <a:chExt cx="0" cy="0"/>
        </a:xfrm>
      </p:grpSpPr>
      <p:grpSp>
        <p:nvGrpSpPr>
          <p:cNvPr id="2" name="Group 2"/>
          <p:cNvGrpSpPr/>
          <p:nvPr/>
        </p:nvGrpSpPr>
        <p:grpSpPr>
          <a:xfrm>
            <a:off x="-1100512" y="3324728"/>
            <a:ext cx="14205661" cy="8170282"/>
            <a:chOff x="0" y="0"/>
            <a:chExt cx="3741409" cy="2151844"/>
          </a:xfrm>
        </p:grpSpPr>
        <p:sp>
          <p:nvSpPr>
            <p:cNvPr id="3" name="Freeform 3"/>
            <p:cNvSpPr/>
            <p:nvPr/>
          </p:nvSpPr>
          <p:spPr>
            <a:xfrm>
              <a:off x="0" y="0"/>
              <a:ext cx="3741408" cy="2151844"/>
            </a:xfrm>
            <a:custGeom>
              <a:avLst/>
              <a:gdLst/>
              <a:ahLst/>
              <a:cxnLst/>
              <a:rect l="l" t="t" r="r" b="b"/>
              <a:pathLst>
                <a:path w="3741408" h="2151844">
                  <a:moveTo>
                    <a:pt x="21800" y="0"/>
                  </a:moveTo>
                  <a:lnTo>
                    <a:pt x="3719609" y="0"/>
                  </a:lnTo>
                  <a:cubicBezTo>
                    <a:pt x="3725390" y="0"/>
                    <a:pt x="3730935" y="2297"/>
                    <a:pt x="3735024" y="6385"/>
                  </a:cubicBezTo>
                  <a:cubicBezTo>
                    <a:pt x="3739112" y="10473"/>
                    <a:pt x="3741408" y="16018"/>
                    <a:pt x="3741408" y="21800"/>
                  </a:cubicBezTo>
                  <a:lnTo>
                    <a:pt x="3741408" y="2130044"/>
                  </a:lnTo>
                  <a:cubicBezTo>
                    <a:pt x="3741408" y="2142084"/>
                    <a:pt x="3731649" y="2151844"/>
                    <a:pt x="3719609" y="2151844"/>
                  </a:cubicBezTo>
                  <a:lnTo>
                    <a:pt x="21800" y="2151844"/>
                  </a:lnTo>
                  <a:cubicBezTo>
                    <a:pt x="9760" y="2151844"/>
                    <a:pt x="0" y="2142084"/>
                    <a:pt x="0" y="2130044"/>
                  </a:cubicBezTo>
                  <a:lnTo>
                    <a:pt x="0" y="21800"/>
                  </a:lnTo>
                  <a:cubicBezTo>
                    <a:pt x="0" y="9760"/>
                    <a:pt x="9760" y="0"/>
                    <a:pt x="21800" y="0"/>
                  </a:cubicBezTo>
                  <a:close/>
                </a:path>
              </a:pathLst>
            </a:custGeom>
            <a:solidFill>
              <a:srgbClr val="EBF3FE"/>
            </a:solidFill>
            <a:ln w="19050" cap="rnd">
              <a:solidFill>
                <a:srgbClr val="000000"/>
              </a:solidFill>
              <a:prstDash val="solid"/>
              <a:round/>
            </a:ln>
          </p:spPr>
        </p:sp>
        <p:sp>
          <p:nvSpPr>
            <p:cNvPr id="4" name="TextBox 4"/>
            <p:cNvSpPr txBox="1"/>
            <p:nvPr/>
          </p:nvSpPr>
          <p:spPr>
            <a:xfrm>
              <a:off x="0" y="28575"/>
              <a:ext cx="3741409" cy="2123269"/>
            </a:xfrm>
            <a:prstGeom prst="rect">
              <a:avLst/>
            </a:prstGeom>
          </p:spPr>
          <p:txBody>
            <a:bodyPr lIns="50800" tIns="50800" rIns="50800" bIns="50800" rtlCol="0" anchor="ctr"/>
            <a:lstStyle/>
            <a:p>
              <a:pPr algn="ctr">
                <a:lnSpc>
                  <a:spcPts val="2694"/>
                </a:lnSpc>
              </a:pPr>
              <a:endParaRPr>
                <a:latin typeface="Times New Roman" pitchFamily="18" charset="0"/>
                <a:cs typeface="Times New Roman" pitchFamily="18" charset="0"/>
              </a:endParaRPr>
            </a:p>
          </p:txBody>
        </p:sp>
      </p:grpSp>
      <p:sp>
        <p:nvSpPr>
          <p:cNvPr id="5" name="Freeform 5"/>
          <p:cNvSpPr/>
          <p:nvPr/>
        </p:nvSpPr>
        <p:spPr>
          <a:xfrm rot="-1183998">
            <a:off x="1092825" y="5727291"/>
            <a:ext cx="3365155" cy="3365155"/>
          </a:xfrm>
          <a:custGeom>
            <a:avLst/>
            <a:gdLst/>
            <a:ahLst/>
            <a:cxnLst/>
            <a:rect l="l" t="t" r="r" b="b"/>
            <a:pathLst>
              <a:path w="3365155" h="3365155">
                <a:moveTo>
                  <a:pt x="0" y="0"/>
                </a:moveTo>
                <a:lnTo>
                  <a:pt x="3365155" y="0"/>
                </a:lnTo>
                <a:lnTo>
                  <a:pt x="3365155" y="3365155"/>
                </a:lnTo>
                <a:lnTo>
                  <a:pt x="0" y="336515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8751564" y="1047750"/>
            <a:ext cx="8707171" cy="8170282"/>
            <a:chOff x="0" y="0"/>
            <a:chExt cx="2293247" cy="2151844"/>
          </a:xfrm>
        </p:grpSpPr>
        <p:sp>
          <p:nvSpPr>
            <p:cNvPr id="7" name="Freeform 7"/>
            <p:cNvSpPr/>
            <p:nvPr/>
          </p:nvSpPr>
          <p:spPr>
            <a:xfrm>
              <a:off x="0" y="0"/>
              <a:ext cx="2293247" cy="2151844"/>
            </a:xfrm>
            <a:custGeom>
              <a:avLst/>
              <a:gdLst/>
              <a:ahLst/>
              <a:cxnLst/>
              <a:rect l="l" t="t" r="r" b="b"/>
              <a:pathLst>
                <a:path w="2293247" h="2151844">
                  <a:moveTo>
                    <a:pt x="35566" y="0"/>
                  </a:moveTo>
                  <a:lnTo>
                    <a:pt x="2257681" y="0"/>
                  </a:lnTo>
                  <a:cubicBezTo>
                    <a:pt x="2267114" y="0"/>
                    <a:pt x="2276160" y="3747"/>
                    <a:pt x="2282830" y="10417"/>
                  </a:cubicBezTo>
                  <a:cubicBezTo>
                    <a:pt x="2289500" y="17087"/>
                    <a:pt x="2293247" y="26133"/>
                    <a:pt x="2293247" y="35566"/>
                  </a:cubicBezTo>
                  <a:lnTo>
                    <a:pt x="2293247" y="2116278"/>
                  </a:lnTo>
                  <a:cubicBezTo>
                    <a:pt x="2293247" y="2135921"/>
                    <a:pt x="2277323" y="2151844"/>
                    <a:pt x="2257681" y="2151844"/>
                  </a:cubicBezTo>
                  <a:lnTo>
                    <a:pt x="35566" y="2151844"/>
                  </a:lnTo>
                  <a:cubicBezTo>
                    <a:pt x="15923" y="2151844"/>
                    <a:pt x="0" y="2135921"/>
                    <a:pt x="0" y="2116278"/>
                  </a:cubicBezTo>
                  <a:lnTo>
                    <a:pt x="0" y="35566"/>
                  </a:lnTo>
                  <a:cubicBezTo>
                    <a:pt x="0" y="15923"/>
                    <a:pt x="15923" y="0"/>
                    <a:pt x="35566" y="0"/>
                  </a:cubicBezTo>
                  <a:close/>
                </a:path>
              </a:pathLst>
            </a:custGeom>
            <a:solidFill>
              <a:srgbClr val="3B53DA"/>
            </a:solidFill>
            <a:ln w="19050" cap="rnd">
              <a:solidFill>
                <a:srgbClr val="000000"/>
              </a:solidFill>
              <a:prstDash val="solid"/>
              <a:round/>
            </a:ln>
          </p:spPr>
        </p:sp>
        <p:sp>
          <p:nvSpPr>
            <p:cNvPr id="8" name="TextBox 8"/>
            <p:cNvSpPr txBox="1"/>
            <p:nvPr/>
          </p:nvSpPr>
          <p:spPr>
            <a:xfrm>
              <a:off x="0" y="28575"/>
              <a:ext cx="2293247" cy="2123269"/>
            </a:xfrm>
            <a:prstGeom prst="rect">
              <a:avLst/>
            </a:prstGeom>
          </p:spPr>
          <p:txBody>
            <a:bodyPr lIns="50800" tIns="50800" rIns="50800" bIns="50800" rtlCol="0" anchor="ctr"/>
            <a:lstStyle/>
            <a:p>
              <a:pPr algn="ctr">
                <a:lnSpc>
                  <a:spcPts val="2694"/>
                </a:lnSpc>
              </a:pPr>
              <a:endParaRPr>
                <a:latin typeface="Times New Roman" pitchFamily="18" charset="0"/>
                <a:cs typeface="Times New Roman" pitchFamily="18" charset="0"/>
              </a:endParaRPr>
            </a:p>
          </p:txBody>
        </p:sp>
      </p:grpSp>
      <p:sp>
        <p:nvSpPr>
          <p:cNvPr id="9" name="TextBox 9"/>
          <p:cNvSpPr txBox="1"/>
          <p:nvPr/>
        </p:nvSpPr>
        <p:spPr>
          <a:xfrm>
            <a:off x="9761932" y="1450827"/>
            <a:ext cx="6959346" cy="1426185"/>
          </a:xfrm>
          <a:prstGeom prst="rect">
            <a:avLst/>
          </a:prstGeom>
        </p:spPr>
        <p:txBody>
          <a:bodyPr lIns="0" tIns="0" rIns="0" bIns="0" rtlCol="0" anchor="t">
            <a:spAutoFit/>
          </a:bodyPr>
          <a:lstStyle/>
          <a:p>
            <a:pPr marL="0" lvl="0" indent="0" algn="l">
              <a:lnSpc>
                <a:spcPts val="5552"/>
              </a:lnSpc>
            </a:pPr>
            <a:r>
              <a:rPr lang="en-US" sz="5047" b="1">
                <a:solidFill>
                  <a:srgbClr val="FFFFFF"/>
                </a:solidFill>
                <a:latin typeface="Times New Roman" pitchFamily="18" charset="0"/>
                <a:ea typeface="Roca One Heavy"/>
                <a:cs typeface="Times New Roman" pitchFamily="18" charset="0"/>
                <a:sym typeface="Roca One Heavy"/>
              </a:rPr>
              <a:t>Logging Ground Truth with SQL and Python</a:t>
            </a:r>
          </a:p>
        </p:txBody>
      </p:sp>
      <p:sp>
        <p:nvSpPr>
          <p:cNvPr id="10" name="Freeform 10"/>
          <p:cNvSpPr/>
          <p:nvPr/>
        </p:nvSpPr>
        <p:spPr>
          <a:xfrm>
            <a:off x="16177197" y="470071"/>
            <a:ext cx="1322640" cy="1658483"/>
          </a:xfrm>
          <a:custGeom>
            <a:avLst/>
            <a:gdLst/>
            <a:ahLst/>
            <a:cxnLst/>
            <a:rect l="l" t="t" r="r" b="b"/>
            <a:pathLst>
              <a:path w="1322640" h="1658483">
                <a:moveTo>
                  <a:pt x="0" y="0"/>
                </a:moveTo>
                <a:lnTo>
                  <a:pt x="1322640" y="0"/>
                </a:lnTo>
                <a:lnTo>
                  <a:pt x="1322640" y="1658483"/>
                </a:lnTo>
                <a:lnTo>
                  <a:pt x="0" y="165848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1" name="Group 11"/>
          <p:cNvGrpSpPr/>
          <p:nvPr/>
        </p:nvGrpSpPr>
        <p:grpSpPr>
          <a:xfrm rot="-595132">
            <a:off x="1464659" y="2184130"/>
            <a:ext cx="5959385" cy="6309559"/>
            <a:chOff x="0" y="0"/>
            <a:chExt cx="879080" cy="930735"/>
          </a:xfrm>
        </p:grpSpPr>
        <p:sp>
          <p:nvSpPr>
            <p:cNvPr id="12" name="Freeform 12"/>
            <p:cNvSpPr/>
            <p:nvPr/>
          </p:nvSpPr>
          <p:spPr>
            <a:xfrm>
              <a:off x="0" y="0"/>
              <a:ext cx="879080" cy="930735"/>
            </a:xfrm>
            <a:custGeom>
              <a:avLst/>
              <a:gdLst/>
              <a:ahLst/>
              <a:cxnLst/>
              <a:rect l="l" t="t" r="r" b="b"/>
              <a:pathLst>
                <a:path w="879080" h="930735">
                  <a:moveTo>
                    <a:pt x="0" y="0"/>
                  </a:moveTo>
                  <a:lnTo>
                    <a:pt x="879080" y="0"/>
                  </a:lnTo>
                  <a:lnTo>
                    <a:pt x="879080" y="930735"/>
                  </a:lnTo>
                  <a:lnTo>
                    <a:pt x="0" y="930735"/>
                  </a:lnTo>
                  <a:close/>
                </a:path>
              </a:pathLst>
            </a:custGeom>
            <a:solidFill>
              <a:srgbClr val="3B53DA"/>
            </a:solidFill>
            <a:ln w="19050" cap="sq">
              <a:solidFill>
                <a:srgbClr val="000000"/>
              </a:solidFill>
              <a:prstDash val="solid"/>
              <a:miter/>
            </a:ln>
          </p:spPr>
        </p:sp>
        <p:sp>
          <p:nvSpPr>
            <p:cNvPr id="13" name="TextBox 13"/>
            <p:cNvSpPr txBox="1"/>
            <p:nvPr/>
          </p:nvSpPr>
          <p:spPr>
            <a:xfrm>
              <a:off x="0" y="28575"/>
              <a:ext cx="879080" cy="902160"/>
            </a:xfrm>
            <a:prstGeom prst="rect">
              <a:avLst/>
            </a:prstGeom>
          </p:spPr>
          <p:txBody>
            <a:bodyPr lIns="50800" tIns="50800" rIns="50800" bIns="50800" rtlCol="0" anchor="ctr"/>
            <a:lstStyle/>
            <a:p>
              <a:pPr marL="0" lvl="0" indent="0" algn="ctr">
                <a:lnSpc>
                  <a:spcPts val="2694"/>
                </a:lnSpc>
                <a:spcBef>
                  <a:spcPct val="0"/>
                </a:spcBef>
              </a:pPr>
              <a:endParaRPr>
                <a:latin typeface="Times New Roman" pitchFamily="18" charset="0"/>
                <a:cs typeface="Times New Roman" pitchFamily="18" charset="0"/>
              </a:endParaRPr>
            </a:p>
          </p:txBody>
        </p:sp>
      </p:grpSp>
      <p:grpSp>
        <p:nvGrpSpPr>
          <p:cNvPr id="14" name="Group 14"/>
          <p:cNvGrpSpPr/>
          <p:nvPr/>
        </p:nvGrpSpPr>
        <p:grpSpPr>
          <a:xfrm rot="-597482">
            <a:off x="1680479" y="2427674"/>
            <a:ext cx="5525801" cy="5820985"/>
            <a:chOff x="0" y="0"/>
            <a:chExt cx="812800" cy="856219"/>
          </a:xfrm>
        </p:grpSpPr>
        <p:sp>
          <p:nvSpPr>
            <p:cNvPr id="15" name="Freeform 15"/>
            <p:cNvSpPr/>
            <p:nvPr/>
          </p:nvSpPr>
          <p:spPr>
            <a:xfrm>
              <a:off x="0" y="0"/>
              <a:ext cx="812800" cy="856219"/>
            </a:xfrm>
            <a:custGeom>
              <a:avLst/>
              <a:gdLst/>
              <a:ahLst/>
              <a:cxnLst/>
              <a:rect l="l" t="t" r="r" b="b"/>
              <a:pathLst>
                <a:path w="812800" h="856219">
                  <a:moveTo>
                    <a:pt x="0" y="0"/>
                  </a:moveTo>
                  <a:lnTo>
                    <a:pt x="812800" y="0"/>
                  </a:lnTo>
                  <a:lnTo>
                    <a:pt x="812800" y="856219"/>
                  </a:lnTo>
                  <a:lnTo>
                    <a:pt x="0" y="856219"/>
                  </a:lnTo>
                  <a:close/>
                </a:path>
              </a:pathLst>
            </a:custGeom>
            <a:blipFill>
              <a:blip r:embed="rId6"/>
              <a:stretch>
                <a:fillRect l="-30693" r="-30693"/>
              </a:stretch>
            </a:blipFill>
          </p:spPr>
        </p:sp>
      </p:grpSp>
      <p:sp>
        <p:nvSpPr>
          <p:cNvPr id="16" name="Freeform 16"/>
          <p:cNvSpPr/>
          <p:nvPr/>
        </p:nvSpPr>
        <p:spPr>
          <a:xfrm rot="-584762">
            <a:off x="2129181" y="1686599"/>
            <a:ext cx="3423594" cy="883910"/>
          </a:xfrm>
          <a:custGeom>
            <a:avLst/>
            <a:gdLst/>
            <a:ahLst/>
            <a:cxnLst/>
            <a:rect l="l" t="t" r="r" b="b"/>
            <a:pathLst>
              <a:path w="3423594" h="883910">
                <a:moveTo>
                  <a:pt x="0" y="0"/>
                </a:moveTo>
                <a:lnTo>
                  <a:pt x="3423595" y="0"/>
                </a:lnTo>
                <a:lnTo>
                  <a:pt x="3423595" y="883910"/>
                </a:lnTo>
                <a:lnTo>
                  <a:pt x="0" y="88391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7" name="Freeform 17"/>
          <p:cNvSpPr/>
          <p:nvPr/>
        </p:nvSpPr>
        <p:spPr>
          <a:xfrm>
            <a:off x="8789664" y="3324728"/>
            <a:ext cx="8507736" cy="530628"/>
          </a:xfrm>
          <a:custGeom>
            <a:avLst/>
            <a:gdLst/>
            <a:ahLst/>
            <a:cxnLst/>
            <a:rect l="l" t="t" r="r" b="b"/>
            <a:pathLst>
              <a:path w="8507736" h="530628">
                <a:moveTo>
                  <a:pt x="0" y="0"/>
                </a:moveTo>
                <a:lnTo>
                  <a:pt x="8507736" y="0"/>
                </a:lnTo>
                <a:lnTo>
                  <a:pt x="8507736" y="530628"/>
                </a:lnTo>
                <a:lnTo>
                  <a:pt x="0" y="530628"/>
                </a:lnTo>
                <a:lnTo>
                  <a:pt x="0" y="0"/>
                </a:lnTo>
                <a:close/>
              </a:path>
            </a:pathLst>
          </a:custGeom>
          <a:blipFill>
            <a:blip r:embed="rId9"/>
            <a:stretch>
              <a:fillRect/>
            </a:stretch>
          </a:blipFill>
        </p:spPr>
      </p:sp>
      <p:sp>
        <p:nvSpPr>
          <p:cNvPr id="18" name="Freeform 18"/>
          <p:cNvSpPr/>
          <p:nvPr/>
        </p:nvSpPr>
        <p:spPr>
          <a:xfrm>
            <a:off x="8751564" y="4524994"/>
            <a:ext cx="6102535" cy="1420418"/>
          </a:xfrm>
          <a:custGeom>
            <a:avLst/>
            <a:gdLst/>
            <a:ahLst/>
            <a:cxnLst/>
            <a:rect l="l" t="t" r="r" b="b"/>
            <a:pathLst>
              <a:path w="6102535" h="1420418">
                <a:moveTo>
                  <a:pt x="0" y="0"/>
                </a:moveTo>
                <a:lnTo>
                  <a:pt x="6102534" y="0"/>
                </a:lnTo>
                <a:lnTo>
                  <a:pt x="6102534" y="1420417"/>
                </a:lnTo>
                <a:lnTo>
                  <a:pt x="0" y="1420417"/>
                </a:lnTo>
                <a:lnTo>
                  <a:pt x="0" y="0"/>
                </a:lnTo>
                <a:close/>
              </a:path>
            </a:pathLst>
          </a:custGeom>
          <a:blipFill>
            <a:blip r:embed="rId10"/>
            <a:stretch>
              <a:fillRect/>
            </a:stretch>
          </a:blipFill>
        </p:spPr>
      </p:sp>
      <p:sp>
        <p:nvSpPr>
          <p:cNvPr id="19" name="TextBox 19"/>
          <p:cNvSpPr txBox="1"/>
          <p:nvPr/>
        </p:nvSpPr>
        <p:spPr>
          <a:xfrm>
            <a:off x="9004702" y="5993036"/>
            <a:ext cx="8254598" cy="2574231"/>
          </a:xfrm>
          <a:prstGeom prst="rect">
            <a:avLst/>
          </a:prstGeom>
        </p:spPr>
        <p:txBody>
          <a:bodyPr lIns="0" tIns="0" rIns="0" bIns="0" rtlCol="0" anchor="t">
            <a:spAutoFit/>
          </a:bodyPr>
          <a:lstStyle/>
          <a:p>
            <a:pPr marL="0" lvl="0" indent="0" algn="l">
              <a:lnSpc>
                <a:spcPts val="2870"/>
              </a:lnSpc>
            </a:pPr>
            <a:r>
              <a:rPr lang="en-US" sz="2126">
                <a:solidFill>
                  <a:srgbClr val="FFFFFF"/>
                </a:solidFill>
                <a:latin typeface="Times New Roman" pitchFamily="18" charset="0"/>
                <a:ea typeface="Now"/>
                <a:cs typeface="Times New Roman" pitchFamily="18" charset="0"/>
                <a:sym typeface="Now"/>
              </a:rPr>
              <a:t>In this section, we will explore how to effectively log ground truth using SQL and Python. Proper logging ensures that we have accurate data for model training and evaluation. Utilize SQL queries to extract relevant datasets, and employ Python scripts to automate data logging processes. By maintaining a robust logging mechanism, we can enhance model performance, track changes, and facilitate continuous improvement in our machine learning workflows.</a:t>
            </a:r>
          </a:p>
        </p:txBody>
      </p:sp>
      <p:sp>
        <p:nvSpPr>
          <p:cNvPr id="20" name="TextBox 20"/>
          <p:cNvSpPr txBox="1"/>
          <p:nvPr/>
        </p:nvSpPr>
        <p:spPr>
          <a:xfrm>
            <a:off x="8722989" y="2980700"/>
            <a:ext cx="3408418" cy="344028"/>
          </a:xfrm>
          <a:prstGeom prst="rect">
            <a:avLst/>
          </a:prstGeom>
        </p:spPr>
        <p:txBody>
          <a:bodyPr lIns="0" tIns="0" rIns="0" bIns="0" rtlCol="0" anchor="t">
            <a:spAutoFit/>
          </a:bodyPr>
          <a:lstStyle/>
          <a:p>
            <a:pPr algn="ctr">
              <a:lnSpc>
                <a:spcPts val="2694"/>
              </a:lnSpc>
              <a:spcBef>
                <a:spcPct val="0"/>
              </a:spcBef>
            </a:pPr>
            <a:r>
              <a:rPr lang="en-US" sz="2449" b="1">
                <a:solidFill>
                  <a:srgbClr val="FFFFFF"/>
                </a:solidFill>
                <a:latin typeface="Times New Roman" pitchFamily="18" charset="0"/>
                <a:ea typeface="Now Bold"/>
                <a:cs typeface="Times New Roman" pitchFamily="18" charset="0"/>
                <a:sym typeface="Now Bold"/>
              </a:rPr>
              <a:t>Extend Table (SQL):</a:t>
            </a:r>
          </a:p>
        </p:txBody>
      </p:sp>
      <p:sp>
        <p:nvSpPr>
          <p:cNvPr id="21" name="TextBox 21"/>
          <p:cNvSpPr txBox="1"/>
          <p:nvPr/>
        </p:nvSpPr>
        <p:spPr>
          <a:xfrm>
            <a:off x="8722989" y="4134357"/>
            <a:ext cx="3918340" cy="344028"/>
          </a:xfrm>
          <a:prstGeom prst="rect">
            <a:avLst/>
          </a:prstGeom>
        </p:spPr>
        <p:txBody>
          <a:bodyPr lIns="0" tIns="0" rIns="0" bIns="0" rtlCol="0" anchor="t">
            <a:spAutoFit/>
          </a:bodyPr>
          <a:lstStyle/>
          <a:p>
            <a:pPr algn="ctr">
              <a:lnSpc>
                <a:spcPts val="2694"/>
              </a:lnSpc>
              <a:spcBef>
                <a:spcPct val="0"/>
              </a:spcBef>
            </a:pPr>
            <a:r>
              <a:rPr lang="en-US" sz="2449" b="1">
                <a:solidFill>
                  <a:srgbClr val="FFFFFF"/>
                </a:solidFill>
                <a:latin typeface="Times New Roman" pitchFamily="18" charset="0"/>
                <a:ea typeface="Now Bold"/>
                <a:cs typeface="Times New Roman" pitchFamily="18" charset="0"/>
                <a:sym typeface="Now Bold"/>
              </a:rPr>
              <a:t>Update Later (Python):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3CBE"/>
        </a:solidFill>
        <a:effectLst/>
      </p:bgPr>
    </p:bg>
    <p:spTree>
      <p:nvGrpSpPr>
        <p:cNvPr id="1" name=""/>
        <p:cNvGrpSpPr/>
        <p:nvPr/>
      </p:nvGrpSpPr>
      <p:grpSpPr>
        <a:xfrm>
          <a:off x="0" y="0"/>
          <a:ext cx="0" cy="0"/>
          <a:chOff x="0" y="0"/>
          <a:chExt cx="0" cy="0"/>
        </a:xfrm>
      </p:grpSpPr>
      <p:grpSp>
        <p:nvGrpSpPr>
          <p:cNvPr id="2" name="Group 2"/>
          <p:cNvGrpSpPr/>
          <p:nvPr/>
        </p:nvGrpSpPr>
        <p:grpSpPr>
          <a:xfrm>
            <a:off x="-1100512" y="3324728"/>
            <a:ext cx="14205661" cy="8170282"/>
            <a:chOff x="0" y="0"/>
            <a:chExt cx="3741409" cy="2151844"/>
          </a:xfrm>
        </p:grpSpPr>
        <p:sp>
          <p:nvSpPr>
            <p:cNvPr id="3" name="Freeform 3"/>
            <p:cNvSpPr/>
            <p:nvPr/>
          </p:nvSpPr>
          <p:spPr>
            <a:xfrm>
              <a:off x="0" y="0"/>
              <a:ext cx="3741408" cy="2151844"/>
            </a:xfrm>
            <a:custGeom>
              <a:avLst/>
              <a:gdLst/>
              <a:ahLst/>
              <a:cxnLst/>
              <a:rect l="l" t="t" r="r" b="b"/>
              <a:pathLst>
                <a:path w="3741408" h="2151844">
                  <a:moveTo>
                    <a:pt x="21800" y="0"/>
                  </a:moveTo>
                  <a:lnTo>
                    <a:pt x="3719609" y="0"/>
                  </a:lnTo>
                  <a:cubicBezTo>
                    <a:pt x="3725390" y="0"/>
                    <a:pt x="3730935" y="2297"/>
                    <a:pt x="3735024" y="6385"/>
                  </a:cubicBezTo>
                  <a:cubicBezTo>
                    <a:pt x="3739112" y="10473"/>
                    <a:pt x="3741408" y="16018"/>
                    <a:pt x="3741408" y="21800"/>
                  </a:cubicBezTo>
                  <a:lnTo>
                    <a:pt x="3741408" y="2130044"/>
                  </a:lnTo>
                  <a:cubicBezTo>
                    <a:pt x="3741408" y="2142084"/>
                    <a:pt x="3731649" y="2151844"/>
                    <a:pt x="3719609" y="2151844"/>
                  </a:cubicBezTo>
                  <a:lnTo>
                    <a:pt x="21800" y="2151844"/>
                  </a:lnTo>
                  <a:cubicBezTo>
                    <a:pt x="9760" y="2151844"/>
                    <a:pt x="0" y="2142084"/>
                    <a:pt x="0" y="2130044"/>
                  </a:cubicBezTo>
                  <a:lnTo>
                    <a:pt x="0" y="21800"/>
                  </a:lnTo>
                  <a:cubicBezTo>
                    <a:pt x="0" y="9760"/>
                    <a:pt x="9760" y="0"/>
                    <a:pt x="21800" y="0"/>
                  </a:cubicBezTo>
                  <a:close/>
                </a:path>
              </a:pathLst>
            </a:custGeom>
            <a:solidFill>
              <a:srgbClr val="3B53DA"/>
            </a:solidFill>
            <a:ln w="19050" cap="rnd">
              <a:solidFill>
                <a:srgbClr val="000000"/>
              </a:solidFill>
              <a:prstDash val="solid"/>
              <a:round/>
            </a:ln>
          </p:spPr>
        </p:sp>
        <p:sp>
          <p:nvSpPr>
            <p:cNvPr id="4" name="TextBox 4"/>
            <p:cNvSpPr txBox="1"/>
            <p:nvPr/>
          </p:nvSpPr>
          <p:spPr>
            <a:xfrm>
              <a:off x="0" y="28575"/>
              <a:ext cx="3741409" cy="2123269"/>
            </a:xfrm>
            <a:prstGeom prst="rect">
              <a:avLst/>
            </a:prstGeom>
          </p:spPr>
          <p:txBody>
            <a:bodyPr lIns="50800" tIns="50800" rIns="50800" bIns="50800" rtlCol="0" anchor="ctr"/>
            <a:lstStyle/>
            <a:p>
              <a:pPr algn="ctr">
                <a:lnSpc>
                  <a:spcPts val="2694"/>
                </a:lnSpc>
              </a:pPr>
              <a:endParaRPr>
                <a:latin typeface="Times New Roman" pitchFamily="18" charset="0"/>
                <a:cs typeface="Times New Roman" pitchFamily="18" charset="0"/>
              </a:endParaRPr>
            </a:p>
          </p:txBody>
        </p:sp>
      </p:grpSp>
      <p:sp>
        <p:nvSpPr>
          <p:cNvPr id="5" name="Freeform 5"/>
          <p:cNvSpPr/>
          <p:nvPr/>
        </p:nvSpPr>
        <p:spPr>
          <a:xfrm rot="-1183998">
            <a:off x="1092825" y="5727291"/>
            <a:ext cx="3365155" cy="3365155"/>
          </a:xfrm>
          <a:custGeom>
            <a:avLst/>
            <a:gdLst/>
            <a:ahLst/>
            <a:cxnLst/>
            <a:rect l="l" t="t" r="r" b="b"/>
            <a:pathLst>
              <a:path w="3365155" h="3365155">
                <a:moveTo>
                  <a:pt x="0" y="0"/>
                </a:moveTo>
                <a:lnTo>
                  <a:pt x="3365155" y="0"/>
                </a:lnTo>
                <a:lnTo>
                  <a:pt x="3365155" y="3365155"/>
                </a:lnTo>
                <a:lnTo>
                  <a:pt x="0" y="336515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8751564" y="1047750"/>
            <a:ext cx="8707171" cy="8170282"/>
            <a:chOff x="0" y="0"/>
            <a:chExt cx="2293247" cy="2151844"/>
          </a:xfrm>
        </p:grpSpPr>
        <p:sp>
          <p:nvSpPr>
            <p:cNvPr id="7" name="Freeform 7"/>
            <p:cNvSpPr/>
            <p:nvPr/>
          </p:nvSpPr>
          <p:spPr>
            <a:xfrm>
              <a:off x="0" y="0"/>
              <a:ext cx="2293247" cy="2151844"/>
            </a:xfrm>
            <a:custGeom>
              <a:avLst/>
              <a:gdLst/>
              <a:ahLst/>
              <a:cxnLst/>
              <a:rect l="l" t="t" r="r" b="b"/>
              <a:pathLst>
                <a:path w="2293247" h="2151844">
                  <a:moveTo>
                    <a:pt x="35566" y="0"/>
                  </a:moveTo>
                  <a:lnTo>
                    <a:pt x="2257681" y="0"/>
                  </a:lnTo>
                  <a:cubicBezTo>
                    <a:pt x="2267114" y="0"/>
                    <a:pt x="2276160" y="3747"/>
                    <a:pt x="2282830" y="10417"/>
                  </a:cubicBezTo>
                  <a:cubicBezTo>
                    <a:pt x="2289500" y="17087"/>
                    <a:pt x="2293247" y="26133"/>
                    <a:pt x="2293247" y="35566"/>
                  </a:cubicBezTo>
                  <a:lnTo>
                    <a:pt x="2293247" y="2116278"/>
                  </a:lnTo>
                  <a:cubicBezTo>
                    <a:pt x="2293247" y="2135921"/>
                    <a:pt x="2277323" y="2151844"/>
                    <a:pt x="2257681" y="2151844"/>
                  </a:cubicBezTo>
                  <a:lnTo>
                    <a:pt x="35566" y="2151844"/>
                  </a:lnTo>
                  <a:cubicBezTo>
                    <a:pt x="15923" y="2151844"/>
                    <a:pt x="0" y="2135921"/>
                    <a:pt x="0" y="2116278"/>
                  </a:cubicBezTo>
                  <a:lnTo>
                    <a:pt x="0" y="35566"/>
                  </a:lnTo>
                  <a:cubicBezTo>
                    <a:pt x="0" y="15923"/>
                    <a:pt x="15923" y="0"/>
                    <a:pt x="35566" y="0"/>
                  </a:cubicBezTo>
                  <a:close/>
                </a:path>
              </a:pathLst>
            </a:custGeom>
            <a:solidFill>
              <a:srgbClr val="EBF3FE"/>
            </a:solidFill>
            <a:ln w="19050" cap="rnd">
              <a:solidFill>
                <a:srgbClr val="000000"/>
              </a:solidFill>
              <a:prstDash val="solid"/>
              <a:round/>
            </a:ln>
          </p:spPr>
        </p:sp>
        <p:sp>
          <p:nvSpPr>
            <p:cNvPr id="8" name="TextBox 8"/>
            <p:cNvSpPr txBox="1"/>
            <p:nvPr/>
          </p:nvSpPr>
          <p:spPr>
            <a:xfrm>
              <a:off x="0" y="9525"/>
              <a:ext cx="2293247" cy="2142319"/>
            </a:xfrm>
            <a:prstGeom prst="rect">
              <a:avLst/>
            </a:prstGeom>
          </p:spPr>
          <p:txBody>
            <a:bodyPr lIns="50800" tIns="50800" rIns="50800" bIns="50800" rtlCol="0" anchor="ctr"/>
            <a:lstStyle/>
            <a:p>
              <a:pPr algn="l">
                <a:lnSpc>
                  <a:spcPts val="2804"/>
                </a:lnSpc>
              </a:pPr>
              <a:endParaRPr>
                <a:latin typeface="Times New Roman" pitchFamily="18" charset="0"/>
                <a:cs typeface="Times New Roman" pitchFamily="18" charset="0"/>
              </a:endParaRPr>
            </a:p>
            <a:p>
              <a:pPr algn="ctr">
                <a:lnSpc>
                  <a:spcPts val="2694"/>
                </a:lnSpc>
              </a:pPr>
              <a:endParaRPr>
                <a:latin typeface="Times New Roman" pitchFamily="18" charset="0"/>
                <a:cs typeface="Times New Roman" pitchFamily="18" charset="0"/>
              </a:endParaRPr>
            </a:p>
          </p:txBody>
        </p:sp>
      </p:grpSp>
      <p:sp>
        <p:nvSpPr>
          <p:cNvPr id="9" name="TextBox 9"/>
          <p:cNvSpPr txBox="1"/>
          <p:nvPr/>
        </p:nvSpPr>
        <p:spPr>
          <a:xfrm>
            <a:off x="9625476" y="1357047"/>
            <a:ext cx="6959346" cy="636694"/>
          </a:xfrm>
          <a:prstGeom prst="rect">
            <a:avLst/>
          </a:prstGeom>
        </p:spPr>
        <p:txBody>
          <a:bodyPr lIns="0" tIns="0" rIns="0" bIns="0" rtlCol="0" anchor="t">
            <a:spAutoFit/>
          </a:bodyPr>
          <a:lstStyle/>
          <a:p>
            <a:pPr marL="0" lvl="0" indent="0" algn="l">
              <a:lnSpc>
                <a:spcPts val="4818"/>
              </a:lnSpc>
            </a:pPr>
            <a:r>
              <a:rPr lang="en-US" sz="4380" b="1">
                <a:solidFill>
                  <a:srgbClr val="000000"/>
                </a:solidFill>
                <a:latin typeface="Times New Roman" pitchFamily="18" charset="0"/>
                <a:ea typeface="Roca One Heavy"/>
                <a:cs typeface="Times New Roman" pitchFamily="18" charset="0"/>
                <a:sym typeface="Roca One Heavy"/>
              </a:rPr>
              <a:t>Calculating Error Metrics </a:t>
            </a:r>
          </a:p>
        </p:txBody>
      </p:sp>
      <p:sp>
        <p:nvSpPr>
          <p:cNvPr id="10" name="Freeform 10"/>
          <p:cNvSpPr/>
          <p:nvPr/>
        </p:nvSpPr>
        <p:spPr>
          <a:xfrm>
            <a:off x="16177197" y="470071"/>
            <a:ext cx="1322640" cy="1658483"/>
          </a:xfrm>
          <a:custGeom>
            <a:avLst/>
            <a:gdLst/>
            <a:ahLst/>
            <a:cxnLst/>
            <a:rect l="l" t="t" r="r" b="b"/>
            <a:pathLst>
              <a:path w="1322640" h="1658483">
                <a:moveTo>
                  <a:pt x="0" y="0"/>
                </a:moveTo>
                <a:lnTo>
                  <a:pt x="1322640" y="0"/>
                </a:lnTo>
                <a:lnTo>
                  <a:pt x="1322640" y="1658483"/>
                </a:lnTo>
                <a:lnTo>
                  <a:pt x="0" y="165848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1" name="Group 11"/>
          <p:cNvGrpSpPr/>
          <p:nvPr/>
        </p:nvGrpSpPr>
        <p:grpSpPr>
          <a:xfrm rot="-595132">
            <a:off x="1464659" y="2184130"/>
            <a:ext cx="5959385" cy="6309559"/>
            <a:chOff x="0" y="0"/>
            <a:chExt cx="879080" cy="930735"/>
          </a:xfrm>
        </p:grpSpPr>
        <p:sp>
          <p:nvSpPr>
            <p:cNvPr id="12" name="Freeform 12"/>
            <p:cNvSpPr/>
            <p:nvPr/>
          </p:nvSpPr>
          <p:spPr>
            <a:xfrm>
              <a:off x="0" y="0"/>
              <a:ext cx="879080" cy="930735"/>
            </a:xfrm>
            <a:custGeom>
              <a:avLst/>
              <a:gdLst/>
              <a:ahLst/>
              <a:cxnLst/>
              <a:rect l="l" t="t" r="r" b="b"/>
              <a:pathLst>
                <a:path w="879080" h="930735">
                  <a:moveTo>
                    <a:pt x="0" y="0"/>
                  </a:moveTo>
                  <a:lnTo>
                    <a:pt x="879080" y="0"/>
                  </a:lnTo>
                  <a:lnTo>
                    <a:pt x="879080" y="930735"/>
                  </a:lnTo>
                  <a:lnTo>
                    <a:pt x="0" y="930735"/>
                  </a:lnTo>
                  <a:close/>
                </a:path>
              </a:pathLst>
            </a:custGeom>
            <a:solidFill>
              <a:srgbClr val="EBF3FE"/>
            </a:solidFill>
            <a:ln w="19050" cap="sq">
              <a:solidFill>
                <a:srgbClr val="000000"/>
              </a:solidFill>
              <a:prstDash val="solid"/>
              <a:miter/>
            </a:ln>
          </p:spPr>
        </p:sp>
        <p:sp>
          <p:nvSpPr>
            <p:cNvPr id="13" name="TextBox 13"/>
            <p:cNvSpPr txBox="1"/>
            <p:nvPr/>
          </p:nvSpPr>
          <p:spPr>
            <a:xfrm>
              <a:off x="0" y="28575"/>
              <a:ext cx="879080" cy="902160"/>
            </a:xfrm>
            <a:prstGeom prst="rect">
              <a:avLst/>
            </a:prstGeom>
          </p:spPr>
          <p:txBody>
            <a:bodyPr lIns="50800" tIns="50800" rIns="50800" bIns="50800" rtlCol="0" anchor="ctr"/>
            <a:lstStyle/>
            <a:p>
              <a:pPr marL="0" lvl="0" indent="0" algn="ctr">
                <a:lnSpc>
                  <a:spcPts val="2694"/>
                </a:lnSpc>
                <a:spcBef>
                  <a:spcPct val="0"/>
                </a:spcBef>
              </a:pPr>
              <a:endParaRPr>
                <a:latin typeface="Times New Roman" pitchFamily="18" charset="0"/>
                <a:cs typeface="Times New Roman" pitchFamily="18" charset="0"/>
              </a:endParaRPr>
            </a:p>
          </p:txBody>
        </p:sp>
      </p:grpSp>
      <p:grpSp>
        <p:nvGrpSpPr>
          <p:cNvPr id="14" name="Group 14"/>
          <p:cNvGrpSpPr/>
          <p:nvPr/>
        </p:nvGrpSpPr>
        <p:grpSpPr>
          <a:xfrm rot="-597482">
            <a:off x="1680479" y="2427674"/>
            <a:ext cx="5525801" cy="5820985"/>
            <a:chOff x="0" y="0"/>
            <a:chExt cx="812800" cy="856219"/>
          </a:xfrm>
        </p:grpSpPr>
        <p:sp>
          <p:nvSpPr>
            <p:cNvPr id="15" name="Freeform 15"/>
            <p:cNvSpPr/>
            <p:nvPr/>
          </p:nvSpPr>
          <p:spPr>
            <a:xfrm>
              <a:off x="0" y="0"/>
              <a:ext cx="812800" cy="856219"/>
            </a:xfrm>
            <a:custGeom>
              <a:avLst/>
              <a:gdLst/>
              <a:ahLst/>
              <a:cxnLst/>
              <a:rect l="l" t="t" r="r" b="b"/>
              <a:pathLst>
                <a:path w="812800" h="856219">
                  <a:moveTo>
                    <a:pt x="0" y="0"/>
                  </a:moveTo>
                  <a:lnTo>
                    <a:pt x="812800" y="0"/>
                  </a:lnTo>
                  <a:lnTo>
                    <a:pt x="812800" y="856219"/>
                  </a:lnTo>
                  <a:lnTo>
                    <a:pt x="0" y="856219"/>
                  </a:lnTo>
                  <a:close/>
                </a:path>
              </a:pathLst>
            </a:custGeom>
            <a:blipFill>
              <a:blip r:embed="rId6"/>
              <a:stretch>
                <a:fillRect l="-29055" r="-29055"/>
              </a:stretch>
            </a:blipFill>
          </p:spPr>
        </p:sp>
      </p:grpSp>
      <p:sp>
        <p:nvSpPr>
          <p:cNvPr id="16" name="Freeform 16"/>
          <p:cNvSpPr/>
          <p:nvPr/>
        </p:nvSpPr>
        <p:spPr>
          <a:xfrm rot="-584762">
            <a:off x="2129181" y="1686599"/>
            <a:ext cx="3423594" cy="883910"/>
          </a:xfrm>
          <a:custGeom>
            <a:avLst/>
            <a:gdLst/>
            <a:ahLst/>
            <a:cxnLst/>
            <a:rect l="l" t="t" r="r" b="b"/>
            <a:pathLst>
              <a:path w="3423594" h="883910">
                <a:moveTo>
                  <a:pt x="0" y="0"/>
                </a:moveTo>
                <a:lnTo>
                  <a:pt x="3423595" y="0"/>
                </a:lnTo>
                <a:lnTo>
                  <a:pt x="3423595" y="883910"/>
                </a:lnTo>
                <a:lnTo>
                  <a:pt x="0" y="88391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7" name="Freeform 17"/>
          <p:cNvSpPr/>
          <p:nvPr/>
        </p:nvSpPr>
        <p:spPr>
          <a:xfrm>
            <a:off x="8823943" y="3876895"/>
            <a:ext cx="8634792" cy="608620"/>
          </a:xfrm>
          <a:custGeom>
            <a:avLst/>
            <a:gdLst/>
            <a:ahLst/>
            <a:cxnLst/>
            <a:rect l="l" t="t" r="r" b="b"/>
            <a:pathLst>
              <a:path w="8634792" h="608620">
                <a:moveTo>
                  <a:pt x="0" y="0"/>
                </a:moveTo>
                <a:lnTo>
                  <a:pt x="8634791" y="0"/>
                </a:lnTo>
                <a:lnTo>
                  <a:pt x="8634791" y="608620"/>
                </a:lnTo>
                <a:lnTo>
                  <a:pt x="0" y="608620"/>
                </a:lnTo>
                <a:lnTo>
                  <a:pt x="0" y="0"/>
                </a:lnTo>
                <a:close/>
              </a:path>
            </a:pathLst>
          </a:custGeom>
          <a:blipFill>
            <a:blip r:embed="rId9"/>
            <a:stretch>
              <a:fillRect/>
            </a:stretch>
          </a:blipFill>
        </p:spPr>
      </p:sp>
      <p:sp>
        <p:nvSpPr>
          <p:cNvPr id="18" name="TextBox 18"/>
          <p:cNvSpPr txBox="1"/>
          <p:nvPr/>
        </p:nvSpPr>
        <p:spPr>
          <a:xfrm>
            <a:off x="9047499" y="4874644"/>
            <a:ext cx="8211801" cy="2840906"/>
          </a:xfrm>
          <a:prstGeom prst="rect">
            <a:avLst/>
          </a:prstGeom>
        </p:spPr>
        <p:txBody>
          <a:bodyPr lIns="0" tIns="0" rIns="0" bIns="0" rtlCol="0" anchor="t">
            <a:spAutoFit/>
          </a:bodyPr>
          <a:lstStyle/>
          <a:p>
            <a:pPr marL="0" lvl="0" indent="0" algn="l">
              <a:lnSpc>
                <a:spcPts val="3185"/>
              </a:lnSpc>
            </a:pPr>
            <a:r>
              <a:rPr lang="en-US" sz="2359">
                <a:solidFill>
                  <a:srgbClr val="000000"/>
                </a:solidFill>
                <a:latin typeface="Times New Roman" pitchFamily="18" charset="0"/>
                <a:ea typeface="Now"/>
                <a:cs typeface="Times New Roman" pitchFamily="18" charset="0"/>
                <a:sym typeface="Now"/>
              </a:rPr>
              <a:t>In machine learning, </a:t>
            </a:r>
            <a:r>
              <a:rPr lang="en-US" sz="2359" b="1">
                <a:solidFill>
                  <a:srgbClr val="000000"/>
                </a:solidFill>
                <a:latin typeface="Times New Roman" pitchFamily="18" charset="0"/>
                <a:ea typeface="Now Bold"/>
                <a:cs typeface="Times New Roman" pitchFamily="18" charset="0"/>
                <a:sym typeface="Now Bold"/>
              </a:rPr>
              <a:t>calculating error metrics</a:t>
            </a:r>
            <a:r>
              <a:rPr lang="en-US" sz="2359">
                <a:solidFill>
                  <a:srgbClr val="000000"/>
                </a:solidFill>
                <a:latin typeface="Times New Roman" pitchFamily="18" charset="0"/>
                <a:ea typeface="Now"/>
                <a:cs typeface="Times New Roman" pitchFamily="18" charset="0"/>
                <a:sym typeface="Now"/>
              </a:rPr>
              <a:t> is crucial for evaluating model performance. Common metrics include Mean Absolute Error (MAE), Mean Squared Error (MSE), and R-squared. Using Python, these metrics can be calculated easily with libraries like NumPy and scikit-learn. For instance, after predicting values, you can compare them against the ground truth to quantify how well your model is performing and identify areas for improvement.</a:t>
            </a:r>
          </a:p>
        </p:txBody>
      </p:sp>
      <p:sp>
        <p:nvSpPr>
          <p:cNvPr id="19" name="TextBox 19"/>
          <p:cNvSpPr txBox="1"/>
          <p:nvPr/>
        </p:nvSpPr>
        <p:spPr>
          <a:xfrm>
            <a:off x="9123699" y="2375163"/>
            <a:ext cx="8115300" cy="1501732"/>
          </a:xfrm>
          <a:prstGeom prst="rect">
            <a:avLst/>
          </a:prstGeom>
        </p:spPr>
        <p:txBody>
          <a:bodyPr lIns="0" tIns="0" rIns="0" bIns="0" rtlCol="0" anchor="t">
            <a:spAutoFit/>
          </a:bodyPr>
          <a:lstStyle/>
          <a:p>
            <a:pPr marL="466344" lvl="1" indent="-233172" algn="l">
              <a:lnSpc>
                <a:spcPts val="2916"/>
              </a:lnSpc>
              <a:buFont typeface="Arial"/>
              <a:buChar char="•"/>
            </a:pPr>
            <a:r>
              <a:rPr lang="en-US" sz="2160">
                <a:solidFill>
                  <a:srgbClr val="000000"/>
                </a:solidFill>
                <a:latin typeface="Times New Roman" pitchFamily="18" charset="0"/>
                <a:ea typeface="Now"/>
                <a:cs typeface="Times New Roman" pitchFamily="18" charset="0"/>
                <a:sym typeface="Now"/>
              </a:rPr>
              <a:t>Store and track abs_err for use in drift detection</a:t>
            </a:r>
          </a:p>
          <a:p>
            <a:pPr algn="l">
              <a:lnSpc>
                <a:spcPts val="3320"/>
              </a:lnSpc>
            </a:pPr>
            <a:endParaRPr lang="en-US" sz="2160">
              <a:solidFill>
                <a:srgbClr val="000000"/>
              </a:solidFill>
              <a:latin typeface="Times New Roman" pitchFamily="18" charset="0"/>
              <a:ea typeface="Now"/>
              <a:cs typeface="Times New Roman" pitchFamily="18" charset="0"/>
              <a:sym typeface="Now"/>
            </a:endParaRPr>
          </a:p>
          <a:p>
            <a:pPr marL="466344" lvl="1" indent="-233172" algn="l">
              <a:lnSpc>
                <a:spcPts val="2916"/>
              </a:lnSpc>
              <a:buFont typeface="Arial"/>
              <a:buChar char="•"/>
            </a:pPr>
            <a:r>
              <a:rPr lang="en-US" sz="2160">
                <a:solidFill>
                  <a:srgbClr val="000000"/>
                </a:solidFill>
                <a:latin typeface="Times New Roman" pitchFamily="18" charset="0"/>
                <a:ea typeface="Now"/>
                <a:cs typeface="Times New Roman" pitchFamily="18" charset="0"/>
                <a:sym typeface="Now"/>
              </a:rPr>
              <a:t>Enables rolling MAE visualizations</a:t>
            </a:r>
          </a:p>
          <a:p>
            <a:pPr marL="0" lvl="0" indent="0" algn="l">
              <a:lnSpc>
                <a:spcPts val="2916"/>
              </a:lnSpc>
            </a:pPr>
            <a:endParaRPr lang="en-US" sz="2160">
              <a:solidFill>
                <a:srgbClr val="000000"/>
              </a:solidFill>
              <a:latin typeface="Times New Roman" pitchFamily="18" charset="0"/>
              <a:ea typeface="Now"/>
              <a:cs typeface="Times New Roman" pitchFamily="18" charset="0"/>
              <a:sym typeface="Now"/>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3CBE"/>
        </a:solidFill>
        <a:effectLst/>
      </p:bgPr>
    </p:bg>
    <p:spTree>
      <p:nvGrpSpPr>
        <p:cNvPr id="1" name=""/>
        <p:cNvGrpSpPr/>
        <p:nvPr/>
      </p:nvGrpSpPr>
      <p:grpSpPr>
        <a:xfrm>
          <a:off x="0" y="0"/>
          <a:ext cx="0" cy="0"/>
          <a:chOff x="0" y="0"/>
          <a:chExt cx="0" cy="0"/>
        </a:xfrm>
      </p:grpSpPr>
      <p:sp>
        <p:nvSpPr>
          <p:cNvPr id="2" name="Freeform 2"/>
          <p:cNvSpPr/>
          <p:nvPr/>
        </p:nvSpPr>
        <p:spPr>
          <a:xfrm rot="173729">
            <a:off x="14715516" y="2267407"/>
            <a:ext cx="2960821" cy="3717926"/>
          </a:xfrm>
          <a:custGeom>
            <a:avLst/>
            <a:gdLst/>
            <a:ahLst/>
            <a:cxnLst/>
            <a:rect l="l" t="t" r="r" b="b"/>
            <a:pathLst>
              <a:path w="2960821" h="3717926">
                <a:moveTo>
                  <a:pt x="0" y="0"/>
                </a:moveTo>
                <a:lnTo>
                  <a:pt x="2960821" y="0"/>
                </a:lnTo>
                <a:lnTo>
                  <a:pt x="2960821" y="3717926"/>
                </a:lnTo>
                <a:lnTo>
                  <a:pt x="0" y="371792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1143234" y="2796157"/>
            <a:ext cx="5959385" cy="5510065"/>
            <a:chOff x="0" y="0"/>
            <a:chExt cx="879080" cy="812800"/>
          </a:xfrm>
        </p:grpSpPr>
        <p:sp>
          <p:nvSpPr>
            <p:cNvPr id="4" name="Freeform 4"/>
            <p:cNvSpPr/>
            <p:nvPr/>
          </p:nvSpPr>
          <p:spPr>
            <a:xfrm>
              <a:off x="0" y="0"/>
              <a:ext cx="879080" cy="812800"/>
            </a:xfrm>
            <a:custGeom>
              <a:avLst/>
              <a:gdLst/>
              <a:ahLst/>
              <a:cxnLst/>
              <a:rect l="l" t="t" r="r" b="b"/>
              <a:pathLst>
                <a:path w="879080" h="812800">
                  <a:moveTo>
                    <a:pt x="0" y="0"/>
                  </a:moveTo>
                  <a:lnTo>
                    <a:pt x="879080" y="0"/>
                  </a:lnTo>
                  <a:lnTo>
                    <a:pt x="879080" y="812800"/>
                  </a:lnTo>
                  <a:lnTo>
                    <a:pt x="0" y="812800"/>
                  </a:lnTo>
                  <a:close/>
                </a:path>
              </a:pathLst>
            </a:custGeom>
            <a:solidFill>
              <a:srgbClr val="EBF3FE"/>
            </a:solidFill>
            <a:ln w="19050" cap="sq">
              <a:solidFill>
                <a:srgbClr val="000000"/>
              </a:solidFill>
              <a:prstDash val="solid"/>
              <a:miter/>
            </a:ln>
          </p:spPr>
        </p:sp>
        <p:sp>
          <p:nvSpPr>
            <p:cNvPr id="5" name="TextBox 5"/>
            <p:cNvSpPr txBox="1"/>
            <p:nvPr/>
          </p:nvSpPr>
          <p:spPr>
            <a:xfrm>
              <a:off x="0" y="28575"/>
              <a:ext cx="879080" cy="784225"/>
            </a:xfrm>
            <a:prstGeom prst="rect">
              <a:avLst/>
            </a:prstGeom>
          </p:spPr>
          <p:txBody>
            <a:bodyPr lIns="50800" tIns="50800" rIns="50800" bIns="50800" rtlCol="0" anchor="ctr"/>
            <a:lstStyle/>
            <a:p>
              <a:pPr algn="ctr">
                <a:lnSpc>
                  <a:spcPts val="2694"/>
                </a:lnSpc>
              </a:pPr>
              <a:endParaRPr>
                <a:latin typeface="Times New Roman" pitchFamily="18" charset="0"/>
                <a:cs typeface="Times New Roman" pitchFamily="18" charset="0"/>
              </a:endParaRPr>
            </a:p>
          </p:txBody>
        </p:sp>
      </p:grpSp>
      <p:grpSp>
        <p:nvGrpSpPr>
          <p:cNvPr id="6" name="Group 6"/>
          <p:cNvGrpSpPr/>
          <p:nvPr/>
        </p:nvGrpSpPr>
        <p:grpSpPr>
          <a:xfrm>
            <a:off x="230562" y="374510"/>
            <a:ext cx="10912673" cy="9812500"/>
            <a:chOff x="0" y="0"/>
            <a:chExt cx="2874120" cy="2584362"/>
          </a:xfrm>
        </p:grpSpPr>
        <p:sp>
          <p:nvSpPr>
            <p:cNvPr id="7" name="Freeform 7"/>
            <p:cNvSpPr/>
            <p:nvPr/>
          </p:nvSpPr>
          <p:spPr>
            <a:xfrm>
              <a:off x="0" y="0"/>
              <a:ext cx="2874120" cy="2584362"/>
            </a:xfrm>
            <a:custGeom>
              <a:avLst/>
              <a:gdLst/>
              <a:ahLst/>
              <a:cxnLst/>
              <a:rect l="l" t="t" r="r" b="b"/>
              <a:pathLst>
                <a:path w="2874120" h="2584362">
                  <a:moveTo>
                    <a:pt x="28378" y="0"/>
                  </a:moveTo>
                  <a:lnTo>
                    <a:pt x="2845742" y="0"/>
                  </a:lnTo>
                  <a:cubicBezTo>
                    <a:pt x="2853268" y="0"/>
                    <a:pt x="2860486" y="2990"/>
                    <a:pt x="2865808" y="8312"/>
                  </a:cubicBezTo>
                  <a:cubicBezTo>
                    <a:pt x="2871130" y="13633"/>
                    <a:pt x="2874120" y="20851"/>
                    <a:pt x="2874120" y="28378"/>
                  </a:cubicBezTo>
                  <a:lnTo>
                    <a:pt x="2874120" y="2555984"/>
                  </a:lnTo>
                  <a:cubicBezTo>
                    <a:pt x="2874120" y="2571657"/>
                    <a:pt x="2861414" y="2584362"/>
                    <a:pt x="2845742" y="2584362"/>
                  </a:cubicBezTo>
                  <a:lnTo>
                    <a:pt x="28378" y="2584362"/>
                  </a:lnTo>
                  <a:cubicBezTo>
                    <a:pt x="12705" y="2584362"/>
                    <a:pt x="0" y="2571657"/>
                    <a:pt x="0" y="2555984"/>
                  </a:cubicBezTo>
                  <a:lnTo>
                    <a:pt x="0" y="28378"/>
                  </a:lnTo>
                  <a:cubicBezTo>
                    <a:pt x="0" y="12705"/>
                    <a:pt x="12705" y="0"/>
                    <a:pt x="28378" y="0"/>
                  </a:cubicBezTo>
                  <a:close/>
                </a:path>
              </a:pathLst>
            </a:custGeom>
            <a:solidFill>
              <a:srgbClr val="EBF3FE"/>
            </a:solidFill>
            <a:ln w="19050" cap="rnd">
              <a:solidFill>
                <a:srgbClr val="000000"/>
              </a:solidFill>
              <a:prstDash val="solid"/>
              <a:round/>
            </a:ln>
          </p:spPr>
        </p:sp>
        <p:sp>
          <p:nvSpPr>
            <p:cNvPr id="8" name="TextBox 8"/>
            <p:cNvSpPr txBox="1"/>
            <p:nvPr/>
          </p:nvSpPr>
          <p:spPr>
            <a:xfrm>
              <a:off x="0" y="28575"/>
              <a:ext cx="2874120" cy="2555787"/>
            </a:xfrm>
            <a:prstGeom prst="rect">
              <a:avLst/>
            </a:prstGeom>
          </p:spPr>
          <p:txBody>
            <a:bodyPr lIns="50800" tIns="50800" rIns="50800" bIns="50800" rtlCol="0" anchor="ctr"/>
            <a:lstStyle/>
            <a:p>
              <a:pPr algn="ctr">
                <a:lnSpc>
                  <a:spcPts val="2694"/>
                </a:lnSpc>
              </a:pPr>
              <a:endParaRPr>
                <a:latin typeface="Times New Roman" pitchFamily="18" charset="0"/>
                <a:cs typeface="Times New Roman" pitchFamily="18" charset="0"/>
              </a:endParaRPr>
            </a:p>
          </p:txBody>
        </p:sp>
      </p:grpSp>
      <p:grpSp>
        <p:nvGrpSpPr>
          <p:cNvPr id="9" name="Group 9"/>
          <p:cNvGrpSpPr/>
          <p:nvPr/>
        </p:nvGrpSpPr>
        <p:grpSpPr>
          <a:xfrm>
            <a:off x="11427378" y="3079585"/>
            <a:ext cx="5391099" cy="4943208"/>
            <a:chOff x="0" y="0"/>
            <a:chExt cx="886446" cy="812800"/>
          </a:xfrm>
        </p:grpSpPr>
        <p:sp>
          <p:nvSpPr>
            <p:cNvPr id="10" name="Freeform 10"/>
            <p:cNvSpPr/>
            <p:nvPr/>
          </p:nvSpPr>
          <p:spPr>
            <a:xfrm>
              <a:off x="0" y="0"/>
              <a:ext cx="886446" cy="812800"/>
            </a:xfrm>
            <a:custGeom>
              <a:avLst/>
              <a:gdLst/>
              <a:ahLst/>
              <a:cxnLst/>
              <a:rect l="l" t="t" r="r" b="b"/>
              <a:pathLst>
                <a:path w="886446" h="812800">
                  <a:moveTo>
                    <a:pt x="0" y="0"/>
                  </a:moveTo>
                  <a:lnTo>
                    <a:pt x="886446" y="0"/>
                  </a:lnTo>
                  <a:lnTo>
                    <a:pt x="886446" y="812800"/>
                  </a:lnTo>
                  <a:lnTo>
                    <a:pt x="0" y="812800"/>
                  </a:lnTo>
                  <a:close/>
                </a:path>
              </a:pathLst>
            </a:custGeom>
            <a:blipFill>
              <a:blip r:embed="rId4"/>
              <a:stretch>
                <a:fillRect l="-18894" r="-18894"/>
              </a:stretch>
            </a:blipFill>
          </p:spPr>
        </p:sp>
      </p:grpSp>
      <p:sp>
        <p:nvSpPr>
          <p:cNvPr id="11" name="Freeform 11"/>
          <p:cNvSpPr/>
          <p:nvPr/>
        </p:nvSpPr>
        <p:spPr>
          <a:xfrm rot="-134584">
            <a:off x="12798350" y="2454175"/>
            <a:ext cx="2649154" cy="683963"/>
          </a:xfrm>
          <a:custGeom>
            <a:avLst/>
            <a:gdLst/>
            <a:ahLst/>
            <a:cxnLst/>
            <a:rect l="l" t="t" r="r" b="b"/>
            <a:pathLst>
              <a:path w="2649154" h="683963">
                <a:moveTo>
                  <a:pt x="0" y="0"/>
                </a:moveTo>
                <a:lnTo>
                  <a:pt x="2649154" y="0"/>
                </a:lnTo>
                <a:lnTo>
                  <a:pt x="2649154" y="683964"/>
                </a:lnTo>
                <a:lnTo>
                  <a:pt x="0" y="68396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2" name="Freeform 12"/>
          <p:cNvSpPr/>
          <p:nvPr/>
        </p:nvSpPr>
        <p:spPr>
          <a:xfrm>
            <a:off x="249063" y="6542842"/>
            <a:ext cx="10912673" cy="1868077"/>
          </a:xfrm>
          <a:custGeom>
            <a:avLst/>
            <a:gdLst/>
            <a:ahLst/>
            <a:cxnLst/>
            <a:rect l="l" t="t" r="r" b="b"/>
            <a:pathLst>
              <a:path w="10912673" h="1868077">
                <a:moveTo>
                  <a:pt x="0" y="0"/>
                </a:moveTo>
                <a:lnTo>
                  <a:pt x="10912673" y="0"/>
                </a:lnTo>
                <a:lnTo>
                  <a:pt x="10912673" y="1868076"/>
                </a:lnTo>
                <a:lnTo>
                  <a:pt x="0" y="1868076"/>
                </a:lnTo>
                <a:lnTo>
                  <a:pt x="0" y="0"/>
                </a:lnTo>
                <a:close/>
              </a:path>
            </a:pathLst>
          </a:custGeom>
          <a:blipFill>
            <a:blip r:embed="rId7"/>
            <a:stretch>
              <a:fillRect r="-1521"/>
            </a:stretch>
          </a:blipFill>
        </p:spPr>
      </p:sp>
      <p:sp>
        <p:nvSpPr>
          <p:cNvPr id="13" name="TextBox 13"/>
          <p:cNvSpPr txBox="1"/>
          <p:nvPr/>
        </p:nvSpPr>
        <p:spPr>
          <a:xfrm>
            <a:off x="463170" y="1400175"/>
            <a:ext cx="10484460" cy="3659143"/>
          </a:xfrm>
          <a:prstGeom prst="rect">
            <a:avLst/>
          </a:prstGeom>
        </p:spPr>
        <p:txBody>
          <a:bodyPr lIns="0" tIns="0" rIns="0" bIns="0" rtlCol="0" anchor="t">
            <a:spAutoFit/>
          </a:bodyPr>
          <a:lstStyle/>
          <a:p>
            <a:pPr marL="0" lvl="0" indent="0" algn="l">
              <a:lnSpc>
                <a:spcPts val="3649"/>
              </a:lnSpc>
            </a:pPr>
            <a:r>
              <a:rPr lang="en-US" sz="2703" dirty="0">
                <a:solidFill>
                  <a:srgbClr val="000000"/>
                </a:solidFill>
                <a:latin typeface="Times New Roman" pitchFamily="18" charset="0"/>
                <a:ea typeface="Now"/>
                <a:cs typeface="Times New Roman" pitchFamily="18" charset="0"/>
                <a:sym typeface="Now"/>
              </a:rPr>
              <a:t>Monitoring model performance is crucial for maintaining accuracy over time. </a:t>
            </a:r>
            <a:r>
              <a:rPr lang="en-US" sz="2703" b="1" dirty="0">
                <a:solidFill>
                  <a:srgbClr val="000000"/>
                </a:solidFill>
                <a:latin typeface="Times New Roman" pitchFamily="18" charset="0"/>
                <a:ea typeface="Now Bold"/>
                <a:cs typeface="Times New Roman" pitchFamily="18" charset="0"/>
                <a:sym typeface="Now Bold"/>
              </a:rPr>
              <a:t>Drift detection</a:t>
            </a:r>
            <a:r>
              <a:rPr lang="en-US" sz="2703" dirty="0">
                <a:solidFill>
                  <a:srgbClr val="000000"/>
                </a:solidFill>
                <a:latin typeface="Times New Roman" pitchFamily="18" charset="0"/>
                <a:ea typeface="Now"/>
                <a:cs typeface="Times New Roman" pitchFamily="18" charset="0"/>
                <a:sym typeface="Now"/>
              </a:rPr>
              <a:t> refers to identifying changes in data distribution that may impact model predictions. Implementing a trigger rule allows teams to take action when significant drift is detected. For instance, if the prediction accuracy drops below a certain threshold, it signals the need for retraining the model. This proactive approach ensures that models remain effective and relevant as new data emerges, ultimately leading to better decision-making and improved outcomes.</a:t>
            </a:r>
          </a:p>
        </p:txBody>
      </p:sp>
      <p:sp>
        <p:nvSpPr>
          <p:cNvPr id="14" name="TextBox 14"/>
          <p:cNvSpPr txBox="1"/>
          <p:nvPr/>
        </p:nvSpPr>
        <p:spPr>
          <a:xfrm>
            <a:off x="1439194" y="723900"/>
            <a:ext cx="9120634" cy="647700"/>
          </a:xfrm>
          <a:prstGeom prst="rect">
            <a:avLst/>
          </a:prstGeom>
        </p:spPr>
        <p:txBody>
          <a:bodyPr lIns="0" tIns="0" rIns="0" bIns="0" rtlCol="0" anchor="t">
            <a:spAutoFit/>
          </a:bodyPr>
          <a:lstStyle/>
          <a:p>
            <a:pPr marL="0" lvl="0" indent="0" algn="l">
              <a:lnSpc>
                <a:spcPts val="4950"/>
              </a:lnSpc>
            </a:pPr>
            <a:r>
              <a:rPr lang="en-US" sz="4500" b="1" dirty="0">
                <a:solidFill>
                  <a:srgbClr val="000000"/>
                </a:solidFill>
                <a:latin typeface="Times New Roman" pitchFamily="18" charset="0"/>
                <a:ea typeface="Roca One Heavy"/>
                <a:cs typeface="Times New Roman" pitchFamily="18" charset="0"/>
                <a:sym typeface="Roca One Heavy"/>
              </a:rPr>
              <a:t>Drift Detection and Trigger Rule</a:t>
            </a:r>
          </a:p>
        </p:txBody>
      </p:sp>
      <p:sp>
        <p:nvSpPr>
          <p:cNvPr id="15" name="TextBox 15"/>
          <p:cNvSpPr txBox="1"/>
          <p:nvPr/>
        </p:nvSpPr>
        <p:spPr>
          <a:xfrm>
            <a:off x="463170" y="8862998"/>
            <a:ext cx="9410487" cy="973215"/>
          </a:xfrm>
          <a:prstGeom prst="rect">
            <a:avLst/>
          </a:prstGeom>
        </p:spPr>
        <p:txBody>
          <a:bodyPr lIns="0" tIns="0" rIns="0" bIns="0" rtlCol="0" anchor="t">
            <a:spAutoFit/>
          </a:bodyPr>
          <a:lstStyle/>
          <a:p>
            <a:pPr algn="l">
              <a:lnSpc>
                <a:spcPts val="3930"/>
              </a:lnSpc>
            </a:pPr>
            <a:r>
              <a:rPr lang="en-US" sz="2535">
                <a:solidFill>
                  <a:srgbClr val="000000"/>
                </a:solidFill>
                <a:latin typeface="Times New Roman" pitchFamily="18" charset="0"/>
                <a:ea typeface="Now"/>
                <a:cs typeface="Times New Roman" pitchFamily="18" charset="0"/>
                <a:sym typeface="Now"/>
              </a:rPr>
              <a:t>Drift Trigger Rule:</a:t>
            </a:r>
          </a:p>
          <a:p>
            <a:pPr algn="l">
              <a:lnSpc>
                <a:spcPts val="3930"/>
              </a:lnSpc>
            </a:pPr>
            <a:r>
              <a:rPr lang="en-US" sz="2535">
                <a:solidFill>
                  <a:srgbClr val="000000"/>
                </a:solidFill>
                <a:latin typeface="Times New Roman" pitchFamily="18" charset="0"/>
                <a:ea typeface="Now"/>
                <a:cs typeface="Times New Roman" pitchFamily="18" charset="0"/>
                <a:sym typeface="Now"/>
              </a:rPr>
              <a:t>If 7-day MAE exceeds +25% baseline for 3+ days → retrain.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3CBE"/>
        </a:solidFill>
        <a:effectLst/>
      </p:bgPr>
    </p:bg>
    <p:spTree>
      <p:nvGrpSpPr>
        <p:cNvPr id="1" name=""/>
        <p:cNvGrpSpPr/>
        <p:nvPr/>
      </p:nvGrpSpPr>
      <p:grpSpPr>
        <a:xfrm>
          <a:off x="0" y="0"/>
          <a:ext cx="0" cy="0"/>
          <a:chOff x="0" y="0"/>
          <a:chExt cx="0" cy="0"/>
        </a:xfrm>
      </p:grpSpPr>
      <p:grpSp>
        <p:nvGrpSpPr>
          <p:cNvPr id="2" name="Group 2"/>
          <p:cNvGrpSpPr/>
          <p:nvPr/>
        </p:nvGrpSpPr>
        <p:grpSpPr>
          <a:xfrm>
            <a:off x="1293982" y="765105"/>
            <a:ext cx="7965984" cy="8756789"/>
            <a:chOff x="0" y="0"/>
            <a:chExt cx="2098037" cy="2306315"/>
          </a:xfrm>
        </p:grpSpPr>
        <p:sp>
          <p:nvSpPr>
            <p:cNvPr id="3" name="Freeform 3"/>
            <p:cNvSpPr/>
            <p:nvPr/>
          </p:nvSpPr>
          <p:spPr>
            <a:xfrm>
              <a:off x="0" y="0"/>
              <a:ext cx="2098037" cy="2306315"/>
            </a:xfrm>
            <a:custGeom>
              <a:avLst/>
              <a:gdLst/>
              <a:ahLst/>
              <a:cxnLst/>
              <a:rect l="l" t="t" r="r" b="b"/>
              <a:pathLst>
                <a:path w="2098037" h="2306315">
                  <a:moveTo>
                    <a:pt x="38875" y="0"/>
                  </a:moveTo>
                  <a:lnTo>
                    <a:pt x="2059162" y="0"/>
                  </a:lnTo>
                  <a:cubicBezTo>
                    <a:pt x="2069473" y="0"/>
                    <a:pt x="2079360" y="4096"/>
                    <a:pt x="2086651" y="11386"/>
                  </a:cubicBezTo>
                  <a:cubicBezTo>
                    <a:pt x="2093941" y="18677"/>
                    <a:pt x="2098037" y="28565"/>
                    <a:pt x="2098037" y="38875"/>
                  </a:cubicBezTo>
                  <a:lnTo>
                    <a:pt x="2098037" y="2267440"/>
                  </a:lnTo>
                  <a:cubicBezTo>
                    <a:pt x="2098037" y="2288910"/>
                    <a:pt x="2080632" y="2306315"/>
                    <a:pt x="2059162" y="2306315"/>
                  </a:cubicBezTo>
                  <a:lnTo>
                    <a:pt x="38875" y="2306315"/>
                  </a:lnTo>
                  <a:cubicBezTo>
                    <a:pt x="17405" y="2306315"/>
                    <a:pt x="0" y="2288910"/>
                    <a:pt x="0" y="2267440"/>
                  </a:cubicBezTo>
                  <a:lnTo>
                    <a:pt x="0" y="38875"/>
                  </a:lnTo>
                  <a:cubicBezTo>
                    <a:pt x="0" y="17405"/>
                    <a:pt x="17405" y="0"/>
                    <a:pt x="38875" y="0"/>
                  </a:cubicBezTo>
                  <a:close/>
                </a:path>
              </a:pathLst>
            </a:custGeom>
            <a:solidFill>
              <a:srgbClr val="EBF3FE"/>
            </a:solidFill>
            <a:ln w="19050" cap="rnd">
              <a:solidFill>
                <a:srgbClr val="000000"/>
              </a:solidFill>
              <a:prstDash val="solid"/>
              <a:round/>
            </a:ln>
          </p:spPr>
        </p:sp>
        <p:sp>
          <p:nvSpPr>
            <p:cNvPr id="4" name="TextBox 4"/>
            <p:cNvSpPr txBox="1"/>
            <p:nvPr/>
          </p:nvSpPr>
          <p:spPr>
            <a:xfrm>
              <a:off x="0" y="28575"/>
              <a:ext cx="2098037" cy="2277740"/>
            </a:xfrm>
            <a:prstGeom prst="rect">
              <a:avLst/>
            </a:prstGeom>
          </p:spPr>
          <p:txBody>
            <a:bodyPr lIns="50800" tIns="50800" rIns="50800" bIns="50800" rtlCol="0" anchor="ctr"/>
            <a:lstStyle/>
            <a:p>
              <a:pPr algn="ctr">
                <a:lnSpc>
                  <a:spcPts val="2584"/>
                </a:lnSpc>
              </a:pPr>
              <a:endParaRPr>
                <a:latin typeface="Times New Roman" pitchFamily="18" charset="0"/>
                <a:cs typeface="Times New Roman" pitchFamily="18" charset="0"/>
              </a:endParaRPr>
            </a:p>
          </p:txBody>
        </p:sp>
      </p:grpSp>
      <p:sp>
        <p:nvSpPr>
          <p:cNvPr id="5" name="Freeform 5"/>
          <p:cNvSpPr/>
          <p:nvPr/>
        </p:nvSpPr>
        <p:spPr>
          <a:xfrm rot="-10196393">
            <a:off x="13589680" y="1880977"/>
            <a:ext cx="3586254" cy="4906567"/>
          </a:xfrm>
          <a:custGeom>
            <a:avLst/>
            <a:gdLst/>
            <a:ahLst/>
            <a:cxnLst/>
            <a:rect l="l" t="t" r="r" b="b"/>
            <a:pathLst>
              <a:path w="3586254" h="4906567">
                <a:moveTo>
                  <a:pt x="0" y="0"/>
                </a:moveTo>
                <a:lnTo>
                  <a:pt x="3586254" y="0"/>
                </a:lnTo>
                <a:lnTo>
                  <a:pt x="3586254" y="4906567"/>
                </a:lnTo>
                <a:lnTo>
                  <a:pt x="0" y="490656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9958770" y="1373797"/>
            <a:ext cx="6194259" cy="5727229"/>
            <a:chOff x="0" y="0"/>
            <a:chExt cx="879080" cy="812800"/>
          </a:xfrm>
        </p:grpSpPr>
        <p:sp>
          <p:nvSpPr>
            <p:cNvPr id="7" name="Freeform 7"/>
            <p:cNvSpPr/>
            <p:nvPr/>
          </p:nvSpPr>
          <p:spPr>
            <a:xfrm>
              <a:off x="0" y="0"/>
              <a:ext cx="879080" cy="812800"/>
            </a:xfrm>
            <a:custGeom>
              <a:avLst/>
              <a:gdLst/>
              <a:ahLst/>
              <a:cxnLst/>
              <a:rect l="l" t="t" r="r" b="b"/>
              <a:pathLst>
                <a:path w="879080" h="812800">
                  <a:moveTo>
                    <a:pt x="0" y="0"/>
                  </a:moveTo>
                  <a:lnTo>
                    <a:pt x="879080" y="0"/>
                  </a:lnTo>
                  <a:lnTo>
                    <a:pt x="879080" y="812800"/>
                  </a:lnTo>
                  <a:lnTo>
                    <a:pt x="0" y="812800"/>
                  </a:lnTo>
                  <a:close/>
                </a:path>
              </a:pathLst>
            </a:custGeom>
            <a:solidFill>
              <a:srgbClr val="EBF3FE"/>
            </a:solidFill>
            <a:ln w="19050" cap="sq">
              <a:solidFill>
                <a:srgbClr val="000000"/>
              </a:solidFill>
              <a:prstDash val="solid"/>
              <a:miter/>
            </a:ln>
          </p:spPr>
        </p:sp>
        <p:sp>
          <p:nvSpPr>
            <p:cNvPr id="8" name="TextBox 8"/>
            <p:cNvSpPr txBox="1"/>
            <p:nvPr/>
          </p:nvSpPr>
          <p:spPr>
            <a:xfrm>
              <a:off x="0" y="28575"/>
              <a:ext cx="879080" cy="784225"/>
            </a:xfrm>
            <a:prstGeom prst="rect">
              <a:avLst/>
            </a:prstGeom>
          </p:spPr>
          <p:txBody>
            <a:bodyPr lIns="52802" tIns="52802" rIns="52802" bIns="52802" rtlCol="0" anchor="ctr"/>
            <a:lstStyle/>
            <a:p>
              <a:pPr marL="0" lvl="0" indent="0" algn="ctr">
                <a:lnSpc>
                  <a:spcPts val="2694"/>
                </a:lnSpc>
                <a:spcBef>
                  <a:spcPct val="0"/>
                </a:spcBef>
              </a:pPr>
              <a:endParaRPr>
                <a:latin typeface="Times New Roman" pitchFamily="18" charset="0"/>
                <a:cs typeface="Times New Roman" pitchFamily="18" charset="0"/>
              </a:endParaRPr>
            </a:p>
          </p:txBody>
        </p:sp>
      </p:grpSp>
      <p:grpSp>
        <p:nvGrpSpPr>
          <p:cNvPr id="9" name="Group 9"/>
          <p:cNvGrpSpPr/>
          <p:nvPr/>
        </p:nvGrpSpPr>
        <p:grpSpPr>
          <a:xfrm>
            <a:off x="9958770" y="7295216"/>
            <a:ext cx="6194259" cy="1617987"/>
            <a:chOff x="0" y="0"/>
            <a:chExt cx="1569550" cy="409978"/>
          </a:xfrm>
        </p:grpSpPr>
        <p:sp>
          <p:nvSpPr>
            <p:cNvPr id="10" name="Freeform 10"/>
            <p:cNvSpPr/>
            <p:nvPr/>
          </p:nvSpPr>
          <p:spPr>
            <a:xfrm>
              <a:off x="0" y="0"/>
              <a:ext cx="1569550" cy="409978"/>
            </a:xfrm>
            <a:custGeom>
              <a:avLst/>
              <a:gdLst/>
              <a:ahLst/>
              <a:cxnLst/>
              <a:rect l="l" t="t" r="r" b="b"/>
              <a:pathLst>
                <a:path w="1569550" h="409978">
                  <a:moveTo>
                    <a:pt x="14998" y="0"/>
                  </a:moveTo>
                  <a:lnTo>
                    <a:pt x="1554552" y="0"/>
                  </a:lnTo>
                  <a:cubicBezTo>
                    <a:pt x="1558529" y="0"/>
                    <a:pt x="1562344" y="1580"/>
                    <a:pt x="1565157" y="4393"/>
                  </a:cubicBezTo>
                  <a:cubicBezTo>
                    <a:pt x="1567970" y="7206"/>
                    <a:pt x="1569550" y="11020"/>
                    <a:pt x="1569550" y="14998"/>
                  </a:cubicBezTo>
                  <a:lnTo>
                    <a:pt x="1569550" y="394980"/>
                  </a:lnTo>
                  <a:cubicBezTo>
                    <a:pt x="1569550" y="403263"/>
                    <a:pt x="1562835" y="409978"/>
                    <a:pt x="1554552" y="409978"/>
                  </a:cubicBezTo>
                  <a:lnTo>
                    <a:pt x="14998" y="409978"/>
                  </a:lnTo>
                  <a:cubicBezTo>
                    <a:pt x="6715" y="409978"/>
                    <a:pt x="0" y="403263"/>
                    <a:pt x="0" y="394980"/>
                  </a:cubicBezTo>
                  <a:lnTo>
                    <a:pt x="0" y="14998"/>
                  </a:lnTo>
                  <a:cubicBezTo>
                    <a:pt x="0" y="6715"/>
                    <a:pt x="6715" y="0"/>
                    <a:pt x="14998" y="0"/>
                  </a:cubicBezTo>
                  <a:close/>
                </a:path>
              </a:pathLst>
            </a:custGeom>
            <a:solidFill>
              <a:srgbClr val="EBF3FE"/>
            </a:solidFill>
            <a:ln w="19050" cap="sq">
              <a:solidFill>
                <a:srgbClr val="000000"/>
              </a:solidFill>
              <a:prstDash val="solid"/>
              <a:miter/>
            </a:ln>
          </p:spPr>
        </p:sp>
        <p:sp>
          <p:nvSpPr>
            <p:cNvPr id="11" name="TextBox 11"/>
            <p:cNvSpPr txBox="1"/>
            <p:nvPr/>
          </p:nvSpPr>
          <p:spPr>
            <a:xfrm>
              <a:off x="0" y="-66675"/>
              <a:ext cx="1569550" cy="476653"/>
            </a:xfrm>
            <a:prstGeom prst="rect">
              <a:avLst/>
            </a:prstGeom>
          </p:spPr>
          <p:txBody>
            <a:bodyPr lIns="50800" tIns="50800" rIns="50800" bIns="50800" rtlCol="0" anchor="ctr"/>
            <a:lstStyle/>
            <a:p>
              <a:pPr marL="0" lvl="0" indent="0" algn="ctr">
                <a:lnSpc>
                  <a:spcPts val="3576"/>
                </a:lnSpc>
                <a:spcBef>
                  <a:spcPct val="0"/>
                </a:spcBef>
              </a:pPr>
              <a:endParaRPr>
                <a:latin typeface="Times New Roman" pitchFamily="18" charset="0"/>
                <a:cs typeface="Times New Roman" pitchFamily="18" charset="0"/>
              </a:endParaRPr>
            </a:p>
          </p:txBody>
        </p:sp>
      </p:grpSp>
      <p:grpSp>
        <p:nvGrpSpPr>
          <p:cNvPr id="12" name="Group 12"/>
          <p:cNvGrpSpPr/>
          <p:nvPr/>
        </p:nvGrpSpPr>
        <p:grpSpPr>
          <a:xfrm>
            <a:off x="10239355" y="1654865"/>
            <a:ext cx="5633088" cy="5165093"/>
            <a:chOff x="0" y="0"/>
            <a:chExt cx="886446" cy="812800"/>
          </a:xfrm>
        </p:grpSpPr>
        <p:sp>
          <p:nvSpPr>
            <p:cNvPr id="13" name="Freeform 13"/>
            <p:cNvSpPr/>
            <p:nvPr/>
          </p:nvSpPr>
          <p:spPr>
            <a:xfrm>
              <a:off x="0" y="0"/>
              <a:ext cx="886446" cy="812800"/>
            </a:xfrm>
            <a:custGeom>
              <a:avLst/>
              <a:gdLst/>
              <a:ahLst/>
              <a:cxnLst/>
              <a:rect l="l" t="t" r="r" b="b"/>
              <a:pathLst>
                <a:path w="886446" h="812800">
                  <a:moveTo>
                    <a:pt x="0" y="0"/>
                  </a:moveTo>
                  <a:lnTo>
                    <a:pt x="886446" y="0"/>
                  </a:lnTo>
                  <a:lnTo>
                    <a:pt x="886446" y="812800"/>
                  </a:lnTo>
                  <a:lnTo>
                    <a:pt x="0" y="812800"/>
                  </a:lnTo>
                  <a:close/>
                </a:path>
              </a:pathLst>
            </a:custGeom>
            <a:blipFill>
              <a:blip r:embed="rId4"/>
              <a:stretch>
                <a:fillRect l="-18894" r="-18894"/>
              </a:stretch>
            </a:blipFill>
          </p:spPr>
        </p:sp>
      </p:grpSp>
      <p:sp>
        <p:nvSpPr>
          <p:cNvPr id="14" name="Freeform 14"/>
          <p:cNvSpPr/>
          <p:nvPr/>
        </p:nvSpPr>
        <p:spPr>
          <a:xfrm>
            <a:off x="12178790" y="252455"/>
            <a:ext cx="1754218" cy="1803402"/>
          </a:xfrm>
          <a:custGeom>
            <a:avLst/>
            <a:gdLst/>
            <a:ahLst/>
            <a:cxnLst/>
            <a:rect l="l" t="t" r="r" b="b"/>
            <a:pathLst>
              <a:path w="1754218" h="1803402">
                <a:moveTo>
                  <a:pt x="0" y="0"/>
                </a:moveTo>
                <a:lnTo>
                  <a:pt x="1754218" y="0"/>
                </a:lnTo>
                <a:lnTo>
                  <a:pt x="1754218" y="1803402"/>
                </a:lnTo>
                <a:lnTo>
                  <a:pt x="0" y="180340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5" name="TextBox 15"/>
          <p:cNvSpPr txBox="1"/>
          <p:nvPr/>
        </p:nvSpPr>
        <p:spPr>
          <a:xfrm>
            <a:off x="1453232" y="3178141"/>
            <a:ext cx="7647484" cy="4127220"/>
          </a:xfrm>
          <a:prstGeom prst="rect">
            <a:avLst/>
          </a:prstGeom>
        </p:spPr>
        <p:txBody>
          <a:bodyPr lIns="0" tIns="0" rIns="0" bIns="0" rtlCol="0" anchor="t">
            <a:spAutoFit/>
          </a:bodyPr>
          <a:lstStyle/>
          <a:p>
            <a:pPr marL="0" lvl="0" indent="0" algn="l">
              <a:lnSpc>
                <a:spcPts val="3560"/>
              </a:lnSpc>
              <a:spcBef>
                <a:spcPct val="0"/>
              </a:spcBef>
            </a:pPr>
            <a:r>
              <a:rPr lang="en-US" sz="2918" u="none" strike="noStrike">
                <a:solidFill>
                  <a:srgbClr val="000000"/>
                </a:solidFill>
                <a:latin typeface="Times New Roman" pitchFamily="18" charset="0"/>
                <a:ea typeface="Now"/>
                <a:cs typeface="Times New Roman" pitchFamily="18" charset="0"/>
                <a:sym typeface="Now"/>
              </a:rPr>
              <a:t>GitHub Actions automate workflows, making it easier to manage continuous integration and deployment for machine learning models. By utilizing these actions, teams can ensure that their models are retrained automatically when new data becomes available. This process enhances model performance and keeps predictions accurate over time, fostering a more reliable machine learning environment.</a:t>
            </a:r>
          </a:p>
        </p:txBody>
      </p:sp>
      <p:sp>
        <p:nvSpPr>
          <p:cNvPr id="16" name="TextBox 16"/>
          <p:cNvSpPr txBox="1"/>
          <p:nvPr/>
        </p:nvSpPr>
        <p:spPr>
          <a:xfrm>
            <a:off x="1962097" y="1192256"/>
            <a:ext cx="6629753" cy="1336230"/>
          </a:xfrm>
          <a:prstGeom prst="rect">
            <a:avLst/>
          </a:prstGeom>
        </p:spPr>
        <p:txBody>
          <a:bodyPr lIns="0" tIns="0" rIns="0" bIns="0" rtlCol="0" anchor="t">
            <a:spAutoFit/>
          </a:bodyPr>
          <a:lstStyle/>
          <a:p>
            <a:pPr marL="0" lvl="0" indent="0" algn="l">
              <a:lnSpc>
                <a:spcPts val="5186"/>
              </a:lnSpc>
              <a:spcBef>
                <a:spcPct val="0"/>
              </a:spcBef>
            </a:pPr>
            <a:r>
              <a:rPr lang="en-US" sz="4715" b="1" u="none" strike="noStrike">
                <a:solidFill>
                  <a:srgbClr val="000000"/>
                </a:solidFill>
                <a:latin typeface="Times New Roman" pitchFamily="18" charset="0"/>
                <a:ea typeface="Roca One Heavy"/>
                <a:cs typeface="Times New Roman" pitchFamily="18" charset="0"/>
                <a:sym typeface="Roca One Heavy"/>
              </a:rPr>
              <a:t>Setting Up GitHub Actions for Retraining</a:t>
            </a:r>
          </a:p>
        </p:txBody>
      </p:sp>
      <p:sp>
        <p:nvSpPr>
          <p:cNvPr id="17" name="TextBox 17"/>
          <p:cNvSpPr txBox="1"/>
          <p:nvPr/>
        </p:nvSpPr>
        <p:spPr>
          <a:xfrm>
            <a:off x="10238220" y="7727655"/>
            <a:ext cx="5634223" cy="345094"/>
          </a:xfrm>
          <a:prstGeom prst="rect">
            <a:avLst/>
          </a:prstGeom>
        </p:spPr>
        <p:txBody>
          <a:bodyPr lIns="0" tIns="0" rIns="0" bIns="0" rtlCol="0" anchor="t">
            <a:spAutoFit/>
          </a:bodyPr>
          <a:lstStyle/>
          <a:p>
            <a:pPr marL="0" lvl="0" indent="0" algn="ctr">
              <a:lnSpc>
                <a:spcPts val="2860"/>
              </a:lnSpc>
            </a:pPr>
            <a:r>
              <a:rPr lang="en-US" sz="2200" u="none" strike="noStrike">
                <a:solidFill>
                  <a:srgbClr val="000000"/>
                </a:solidFill>
                <a:latin typeface="Times New Roman" pitchFamily="18" charset="0"/>
                <a:ea typeface="Now"/>
                <a:cs typeface="Times New Roman" pitchFamily="18" charset="0"/>
                <a:sym typeface="Now"/>
              </a:rPr>
              <a:t>Automate your retraining workflows effectively.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3CBE"/>
        </a:solidFill>
        <a:effectLst/>
      </p:bgPr>
    </p:bg>
    <p:spTree>
      <p:nvGrpSpPr>
        <p:cNvPr id="1" name=""/>
        <p:cNvGrpSpPr/>
        <p:nvPr/>
      </p:nvGrpSpPr>
      <p:grpSpPr>
        <a:xfrm>
          <a:off x="0" y="0"/>
          <a:ext cx="0" cy="0"/>
          <a:chOff x="0" y="0"/>
          <a:chExt cx="0" cy="0"/>
        </a:xfrm>
      </p:grpSpPr>
      <p:grpSp>
        <p:nvGrpSpPr>
          <p:cNvPr id="2" name="Group 2"/>
          <p:cNvGrpSpPr/>
          <p:nvPr/>
        </p:nvGrpSpPr>
        <p:grpSpPr>
          <a:xfrm>
            <a:off x="1293982" y="765105"/>
            <a:ext cx="7965984" cy="8756789"/>
            <a:chOff x="0" y="0"/>
            <a:chExt cx="2098037" cy="2306315"/>
          </a:xfrm>
        </p:grpSpPr>
        <p:sp>
          <p:nvSpPr>
            <p:cNvPr id="3" name="Freeform 3"/>
            <p:cNvSpPr/>
            <p:nvPr/>
          </p:nvSpPr>
          <p:spPr>
            <a:xfrm>
              <a:off x="0" y="0"/>
              <a:ext cx="2098037" cy="2306315"/>
            </a:xfrm>
            <a:custGeom>
              <a:avLst/>
              <a:gdLst/>
              <a:ahLst/>
              <a:cxnLst/>
              <a:rect l="l" t="t" r="r" b="b"/>
              <a:pathLst>
                <a:path w="2098037" h="2306315">
                  <a:moveTo>
                    <a:pt x="38875" y="0"/>
                  </a:moveTo>
                  <a:lnTo>
                    <a:pt x="2059162" y="0"/>
                  </a:lnTo>
                  <a:cubicBezTo>
                    <a:pt x="2069473" y="0"/>
                    <a:pt x="2079360" y="4096"/>
                    <a:pt x="2086651" y="11386"/>
                  </a:cubicBezTo>
                  <a:cubicBezTo>
                    <a:pt x="2093941" y="18677"/>
                    <a:pt x="2098037" y="28565"/>
                    <a:pt x="2098037" y="38875"/>
                  </a:cubicBezTo>
                  <a:lnTo>
                    <a:pt x="2098037" y="2267440"/>
                  </a:lnTo>
                  <a:cubicBezTo>
                    <a:pt x="2098037" y="2288910"/>
                    <a:pt x="2080632" y="2306315"/>
                    <a:pt x="2059162" y="2306315"/>
                  </a:cubicBezTo>
                  <a:lnTo>
                    <a:pt x="38875" y="2306315"/>
                  </a:lnTo>
                  <a:cubicBezTo>
                    <a:pt x="17405" y="2306315"/>
                    <a:pt x="0" y="2288910"/>
                    <a:pt x="0" y="2267440"/>
                  </a:cubicBezTo>
                  <a:lnTo>
                    <a:pt x="0" y="38875"/>
                  </a:lnTo>
                  <a:cubicBezTo>
                    <a:pt x="0" y="17405"/>
                    <a:pt x="17405" y="0"/>
                    <a:pt x="38875" y="0"/>
                  </a:cubicBezTo>
                  <a:close/>
                </a:path>
              </a:pathLst>
            </a:custGeom>
            <a:solidFill>
              <a:srgbClr val="EBF3FE"/>
            </a:solidFill>
            <a:ln w="19050" cap="rnd">
              <a:solidFill>
                <a:srgbClr val="000000"/>
              </a:solidFill>
              <a:prstDash val="solid"/>
              <a:round/>
            </a:ln>
          </p:spPr>
        </p:sp>
        <p:sp>
          <p:nvSpPr>
            <p:cNvPr id="4" name="TextBox 4"/>
            <p:cNvSpPr txBox="1"/>
            <p:nvPr/>
          </p:nvSpPr>
          <p:spPr>
            <a:xfrm>
              <a:off x="0" y="28575"/>
              <a:ext cx="2098037" cy="2277740"/>
            </a:xfrm>
            <a:prstGeom prst="rect">
              <a:avLst/>
            </a:prstGeom>
          </p:spPr>
          <p:txBody>
            <a:bodyPr lIns="50800" tIns="50800" rIns="50800" bIns="50800" rtlCol="0" anchor="ctr"/>
            <a:lstStyle/>
            <a:p>
              <a:pPr algn="ctr">
                <a:lnSpc>
                  <a:spcPts val="2584"/>
                </a:lnSpc>
              </a:pPr>
              <a:endParaRPr>
                <a:latin typeface="Times New Roman" pitchFamily="18" charset="0"/>
                <a:cs typeface="Times New Roman" pitchFamily="18" charset="0"/>
              </a:endParaRPr>
            </a:p>
          </p:txBody>
        </p:sp>
      </p:grpSp>
      <p:sp>
        <p:nvSpPr>
          <p:cNvPr id="5" name="Freeform 5"/>
          <p:cNvSpPr/>
          <p:nvPr/>
        </p:nvSpPr>
        <p:spPr>
          <a:xfrm rot="-10196393">
            <a:off x="13589680" y="1880977"/>
            <a:ext cx="3586254" cy="4906567"/>
          </a:xfrm>
          <a:custGeom>
            <a:avLst/>
            <a:gdLst/>
            <a:ahLst/>
            <a:cxnLst/>
            <a:rect l="l" t="t" r="r" b="b"/>
            <a:pathLst>
              <a:path w="3586254" h="4906567">
                <a:moveTo>
                  <a:pt x="0" y="0"/>
                </a:moveTo>
                <a:lnTo>
                  <a:pt x="3586254" y="0"/>
                </a:lnTo>
                <a:lnTo>
                  <a:pt x="3586254" y="4906567"/>
                </a:lnTo>
                <a:lnTo>
                  <a:pt x="0" y="490656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9958770" y="1373797"/>
            <a:ext cx="6194259" cy="5727229"/>
            <a:chOff x="0" y="0"/>
            <a:chExt cx="879080" cy="812800"/>
          </a:xfrm>
        </p:grpSpPr>
        <p:sp>
          <p:nvSpPr>
            <p:cNvPr id="7" name="Freeform 7"/>
            <p:cNvSpPr/>
            <p:nvPr/>
          </p:nvSpPr>
          <p:spPr>
            <a:xfrm>
              <a:off x="0" y="0"/>
              <a:ext cx="879080" cy="812800"/>
            </a:xfrm>
            <a:custGeom>
              <a:avLst/>
              <a:gdLst/>
              <a:ahLst/>
              <a:cxnLst/>
              <a:rect l="l" t="t" r="r" b="b"/>
              <a:pathLst>
                <a:path w="879080" h="812800">
                  <a:moveTo>
                    <a:pt x="0" y="0"/>
                  </a:moveTo>
                  <a:lnTo>
                    <a:pt x="879080" y="0"/>
                  </a:lnTo>
                  <a:lnTo>
                    <a:pt x="879080" y="812800"/>
                  </a:lnTo>
                  <a:lnTo>
                    <a:pt x="0" y="812800"/>
                  </a:lnTo>
                  <a:close/>
                </a:path>
              </a:pathLst>
            </a:custGeom>
            <a:solidFill>
              <a:srgbClr val="EBF3FE"/>
            </a:solidFill>
            <a:ln w="19050" cap="sq">
              <a:solidFill>
                <a:srgbClr val="000000"/>
              </a:solidFill>
              <a:prstDash val="solid"/>
              <a:miter/>
            </a:ln>
          </p:spPr>
        </p:sp>
        <p:sp>
          <p:nvSpPr>
            <p:cNvPr id="8" name="TextBox 8"/>
            <p:cNvSpPr txBox="1"/>
            <p:nvPr/>
          </p:nvSpPr>
          <p:spPr>
            <a:xfrm>
              <a:off x="0" y="28575"/>
              <a:ext cx="879080" cy="784225"/>
            </a:xfrm>
            <a:prstGeom prst="rect">
              <a:avLst/>
            </a:prstGeom>
          </p:spPr>
          <p:txBody>
            <a:bodyPr lIns="52802" tIns="52802" rIns="52802" bIns="52802" rtlCol="0" anchor="ctr"/>
            <a:lstStyle/>
            <a:p>
              <a:pPr marL="0" lvl="0" indent="0" algn="ctr">
                <a:lnSpc>
                  <a:spcPts val="2694"/>
                </a:lnSpc>
                <a:spcBef>
                  <a:spcPct val="0"/>
                </a:spcBef>
              </a:pPr>
              <a:endParaRPr>
                <a:latin typeface="Times New Roman" pitchFamily="18" charset="0"/>
                <a:cs typeface="Times New Roman" pitchFamily="18" charset="0"/>
              </a:endParaRPr>
            </a:p>
          </p:txBody>
        </p:sp>
      </p:grpSp>
      <p:grpSp>
        <p:nvGrpSpPr>
          <p:cNvPr id="9" name="Group 9"/>
          <p:cNvGrpSpPr/>
          <p:nvPr/>
        </p:nvGrpSpPr>
        <p:grpSpPr>
          <a:xfrm>
            <a:off x="9958770" y="7295216"/>
            <a:ext cx="6194259" cy="1617987"/>
            <a:chOff x="0" y="0"/>
            <a:chExt cx="1569550" cy="409978"/>
          </a:xfrm>
        </p:grpSpPr>
        <p:sp>
          <p:nvSpPr>
            <p:cNvPr id="10" name="Freeform 10"/>
            <p:cNvSpPr/>
            <p:nvPr/>
          </p:nvSpPr>
          <p:spPr>
            <a:xfrm>
              <a:off x="0" y="0"/>
              <a:ext cx="1569550" cy="409978"/>
            </a:xfrm>
            <a:custGeom>
              <a:avLst/>
              <a:gdLst/>
              <a:ahLst/>
              <a:cxnLst/>
              <a:rect l="l" t="t" r="r" b="b"/>
              <a:pathLst>
                <a:path w="1569550" h="409978">
                  <a:moveTo>
                    <a:pt x="14998" y="0"/>
                  </a:moveTo>
                  <a:lnTo>
                    <a:pt x="1554552" y="0"/>
                  </a:lnTo>
                  <a:cubicBezTo>
                    <a:pt x="1558529" y="0"/>
                    <a:pt x="1562344" y="1580"/>
                    <a:pt x="1565157" y="4393"/>
                  </a:cubicBezTo>
                  <a:cubicBezTo>
                    <a:pt x="1567970" y="7206"/>
                    <a:pt x="1569550" y="11020"/>
                    <a:pt x="1569550" y="14998"/>
                  </a:cubicBezTo>
                  <a:lnTo>
                    <a:pt x="1569550" y="394980"/>
                  </a:lnTo>
                  <a:cubicBezTo>
                    <a:pt x="1569550" y="403263"/>
                    <a:pt x="1562835" y="409978"/>
                    <a:pt x="1554552" y="409978"/>
                  </a:cubicBezTo>
                  <a:lnTo>
                    <a:pt x="14998" y="409978"/>
                  </a:lnTo>
                  <a:cubicBezTo>
                    <a:pt x="6715" y="409978"/>
                    <a:pt x="0" y="403263"/>
                    <a:pt x="0" y="394980"/>
                  </a:cubicBezTo>
                  <a:lnTo>
                    <a:pt x="0" y="14998"/>
                  </a:lnTo>
                  <a:cubicBezTo>
                    <a:pt x="0" y="6715"/>
                    <a:pt x="6715" y="0"/>
                    <a:pt x="14998" y="0"/>
                  </a:cubicBezTo>
                  <a:close/>
                </a:path>
              </a:pathLst>
            </a:custGeom>
            <a:solidFill>
              <a:srgbClr val="EBF3FE"/>
            </a:solidFill>
            <a:ln w="19050" cap="sq">
              <a:solidFill>
                <a:srgbClr val="000000"/>
              </a:solidFill>
              <a:prstDash val="solid"/>
              <a:miter/>
            </a:ln>
          </p:spPr>
        </p:sp>
        <p:sp>
          <p:nvSpPr>
            <p:cNvPr id="11" name="TextBox 11"/>
            <p:cNvSpPr txBox="1"/>
            <p:nvPr/>
          </p:nvSpPr>
          <p:spPr>
            <a:xfrm>
              <a:off x="0" y="-66675"/>
              <a:ext cx="1569550" cy="476653"/>
            </a:xfrm>
            <a:prstGeom prst="rect">
              <a:avLst/>
            </a:prstGeom>
          </p:spPr>
          <p:txBody>
            <a:bodyPr lIns="50800" tIns="50800" rIns="50800" bIns="50800" rtlCol="0" anchor="ctr"/>
            <a:lstStyle/>
            <a:p>
              <a:pPr marL="0" lvl="0" indent="0" algn="ctr">
                <a:lnSpc>
                  <a:spcPts val="3576"/>
                </a:lnSpc>
                <a:spcBef>
                  <a:spcPct val="0"/>
                </a:spcBef>
              </a:pPr>
              <a:endParaRPr>
                <a:latin typeface="Times New Roman" pitchFamily="18" charset="0"/>
                <a:cs typeface="Times New Roman" pitchFamily="18" charset="0"/>
              </a:endParaRPr>
            </a:p>
          </p:txBody>
        </p:sp>
      </p:grpSp>
      <p:grpSp>
        <p:nvGrpSpPr>
          <p:cNvPr id="12" name="Group 12"/>
          <p:cNvGrpSpPr/>
          <p:nvPr/>
        </p:nvGrpSpPr>
        <p:grpSpPr>
          <a:xfrm>
            <a:off x="10239355" y="1654865"/>
            <a:ext cx="5633088" cy="5165093"/>
            <a:chOff x="0" y="0"/>
            <a:chExt cx="886446" cy="812800"/>
          </a:xfrm>
        </p:grpSpPr>
        <p:sp>
          <p:nvSpPr>
            <p:cNvPr id="13" name="Freeform 13"/>
            <p:cNvSpPr/>
            <p:nvPr/>
          </p:nvSpPr>
          <p:spPr>
            <a:xfrm>
              <a:off x="0" y="0"/>
              <a:ext cx="886446" cy="812800"/>
            </a:xfrm>
            <a:custGeom>
              <a:avLst/>
              <a:gdLst/>
              <a:ahLst/>
              <a:cxnLst/>
              <a:rect l="l" t="t" r="r" b="b"/>
              <a:pathLst>
                <a:path w="886446" h="812800">
                  <a:moveTo>
                    <a:pt x="0" y="0"/>
                  </a:moveTo>
                  <a:lnTo>
                    <a:pt x="886446" y="0"/>
                  </a:lnTo>
                  <a:lnTo>
                    <a:pt x="886446" y="812800"/>
                  </a:lnTo>
                  <a:lnTo>
                    <a:pt x="0" y="812800"/>
                  </a:lnTo>
                  <a:close/>
                </a:path>
              </a:pathLst>
            </a:custGeom>
            <a:blipFill>
              <a:blip r:embed="rId4"/>
              <a:stretch>
                <a:fillRect l="-31602" r="-31602"/>
              </a:stretch>
            </a:blipFill>
          </p:spPr>
        </p:sp>
      </p:grpSp>
      <p:sp>
        <p:nvSpPr>
          <p:cNvPr id="14" name="Freeform 14"/>
          <p:cNvSpPr/>
          <p:nvPr/>
        </p:nvSpPr>
        <p:spPr>
          <a:xfrm>
            <a:off x="12178790" y="252455"/>
            <a:ext cx="1754218" cy="1803402"/>
          </a:xfrm>
          <a:custGeom>
            <a:avLst/>
            <a:gdLst/>
            <a:ahLst/>
            <a:cxnLst/>
            <a:rect l="l" t="t" r="r" b="b"/>
            <a:pathLst>
              <a:path w="1754218" h="1803402">
                <a:moveTo>
                  <a:pt x="0" y="0"/>
                </a:moveTo>
                <a:lnTo>
                  <a:pt x="1754218" y="0"/>
                </a:lnTo>
                <a:lnTo>
                  <a:pt x="1754218" y="1803402"/>
                </a:lnTo>
                <a:lnTo>
                  <a:pt x="0" y="180340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5" name="Freeform 15"/>
          <p:cNvSpPr/>
          <p:nvPr/>
        </p:nvSpPr>
        <p:spPr>
          <a:xfrm>
            <a:off x="1322557" y="2874205"/>
            <a:ext cx="7850018" cy="6450770"/>
          </a:xfrm>
          <a:custGeom>
            <a:avLst/>
            <a:gdLst/>
            <a:ahLst/>
            <a:cxnLst/>
            <a:rect l="l" t="t" r="r" b="b"/>
            <a:pathLst>
              <a:path w="7850018" h="6450770">
                <a:moveTo>
                  <a:pt x="0" y="0"/>
                </a:moveTo>
                <a:lnTo>
                  <a:pt x="7850018" y="0"/>
                </a:lnTo>
                <a:lnTo>
                  <a:pt x="7850018" y="6450770"/>
                </a:lnTo>
                <a:lnTo>
                  <a:pt x="0" y="6450770"/>
                </a:lnTo>
                <a:lnTo>
                  <a:pt x="0" y="0"/>
                </a:lnTo>
                <a:close/>
              </a:path>
            </a:pathLst>
          </a:custGeom>
          <a:blipFill>
            <a:blip r:embed="rId7"/>
            <a:stretch>
              <a:fillRect/>
            </a:stretch>
          </a:blipFill>
        </p:spPr>
      </p:sp>
      <p:sp>
        <p:nvSpPr>
          <p:cNvPr id="16" name="TextBox 16"/>
          <p:cNvSpPr txBox="1"/>
          <p:nvPr/>
        </p:nvSpPr>
        <p:spPr>
          <a:xfrm>
            <a:off x="1962097" y="1095335"/>
            <a:ext cx="6629753" cy="1157161"/>
          </a:xfrm>
          <a:prstGeom prst="rect">
            <a:avLst/>
          </a:prstGeom>
        </p:spPr>
        <p:txBody>
          <a:bodyPr lIns="0" tIns="0" rIns="0" bIns="0" rtlCol="0" anchor="t">
            <a:spAutoFit/>
          </a:bodyPr>
          <a:lstStyle/>
          <a:p>
            <a:pPr marL="0" lvl="0" indent="0" algn="l">
              <a:lnSpc>
                <a:spcPts val="4526"/>
              </a:lnSpc>
              <a:spcBef>
                <a:spcPct val="0"/>
              </a:spcBef>
            </a:pPr>
            <a:r>
              <a:rPr lang="en-US" sz="4115" b="1" u="none" strike="noStrike">
                <a:solidFill>
                  <a:srgbClr val="000000"/>
                </a:solidFill>
                <a:latin typeface="Times New Roman" pitchFamily="18" charset="0"/>
                <a:ea typeface="Roca One Heavy"/>
                <a:cs typeface="Times New Roman" pitchFamily="18" charset="0"/>
                <a:sym typeface="Roca One Heavy"/>
              </a:rPr>
              <a:t>Setting Up GitHub Actions for Retraining</a:t>
            </a:r>
          </a:p>
        </p:txBody>
      </p:sp>
      <p:sp>
        <p:nvSpPr>
          <p:cNvPr id="17" name="TextBox 17"/>
          <p:cNvSpPr txBox="1"/>
          <p:nvPr/>
        </p:nvSpPr>
        <p:spPr>
          <a:xfrm>
            <a:off x="10238220" y="7727655"/>
            <a:ext cx="5634223" cy="345094"/>
          </a:xfrm>
          <a:prstGeom prst="rect">
            <a:avLst/>
          </a:prstGeom>
        </p:spPr>
        <p:txBody>
          <a:bodyPr lIns="0" tIns="0" rIns="0" bIns="0" rtlCol="0" anchor="t">
            <a:spAutoFit/>
          </a:bodyPr>
          <a:lstStyle/>
          <a:p>
            <a:pPr marL="0" lvl="0" indent="0" algn="ctr">
              <a:lnSpc>
                <a:spcPts val="2860"/>
              </a:lnSpc>
            </a:pPr>
            <a:r>
              <a:rPr lang="en-US" sz="2200" u="none" strike="noStrike">
                <a:solidFill>
                  <a:srgbClr val="000000"/>
                </a:solidFill>
                <a:latin typeface="Times New Roman" pitchFamily="18" charset="0"/>
                <a:ea typeface="Now"/>
                <a:cs typeface="Times New Roman" pitchFamily="18" charset="0"/>
                <a:sym typeface="Now"/>
              </a:rPr>
              <a:t>Automate your retraining workflows effectively.</a:t>
            </a:r>
          </a:p>
        </p:txBody>
      </p:sp>
      <p:sp>
        <p:nvSpPr>
          <p:cNvPr id="18" name="TextBox 18"/>
          <p:cNvSpPr txBox="1"/>
          <p:nvPr/>
        </p:nvSpPr>
        <p:spPr>
          <a:xfrm>
            <a:off x="1496516" y="2242970"/>
            <a:ext cx="5299523" cy="399084"/>
          </a:xfrm>
          <a:prstGeom prst="rect">
            <a:avLst/>
          </a:prstGeom>
        </p:spPr>
        <p:txBody>
          <a:bodyPr lIns="0" tIns="0" rIns="0" bIns="0" rtlCol="0" anchor="t">
            <a:spAutoFit/>
          </a:bodyPr>
          <a:lstStyle/>
          <a:p>
            <a:pPr marL="0" lvl="0" indent="0" algn="l">
              <a:lnSpc>
                <a:spcPts val="3316"/>
              </a:lnSpc>
              <a:spcBef>
                <a:spcPct val="0"/>
              </a:spcBef>
            </a:pPr>
            <a:r>
              <a:rPr lang="en-US" sz="2718">
                <a:solidFill>
                  <a:srgbClr val="000000"/>
                </a:solidFill>
                <a:latin typeface="Times New Roman" pitchFamily="18" charset="0"/>
                <a:ea typeface="Now"/>
                <a:cs typeface="Times New Roman" pitchFamily="18" charset="0"/>
                <a:sym typeface="Now"/>
              </a:rPr>
              <a:t>.g</a:t>
            </a:r>
            <a:r>
              <a:rPr lang="en-US" sz="2718" u="none" strike="noStrike">
                <a:solidFill>
                  <a:srgbClr val="000000"/>
                </a:solidFill>
                <a:latin typeface="Times New Roman" pitchFamily="18" charset="0"/>
                <a:ea typeface="Now"/>
                <a:cs typeface="Times New Roman" pitchFamily="18" charset="0"/>
                <a:sym typeface="Now"/>
              </a:rPr>
              <a:t>ithub/workflows/retrain.yml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1018</Words>
  <Application>Microsoft Office PowerPoint</Application>
  <PresentationFormat>Custom</PresentationFormat>
  <Paragraphs>85</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Now Heavy</vt:lpstr>
      <vt:lpstr>Times New Roman</vt:lpstr>
      <vt:lpstr>Roca One Heavy</vt:lpstr>
      <vt:lpstr>Now Bold</vt:lpstr>
      <vt:lpstr>Now</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 Monitoring &amp; Continuous Retraining in ML</dc:title>
  <dc:description>Presentation - Monitoring &amp; Continuous Retraining in ML</dc:description>
  <cp:lastModifiedBy>PC</cp:lastModifiedBy>
  <cp:revision>3</cp:revision>
  <dcterms:created xsi:type="dcterms:W3CDTF">2006-08-16T00:00:00Z</dcterms:created>
  <dcterms:modified xsi:type="dcterms:W3CDTF">2025-06-28T13:30:38Z</dcterms:modified>
  <dc:identifier>DAGroSw8-pg</dc:identifier>
</cp:coreProperties>
</file>